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8" r:id="rId3"/>
    <p:sldId id="257" r:id="rId4"/>
    <p:sldId id="280" r:id="rId5"/>
    <p:sldId id="263" r:id="rId6"/>
    <p:sldId id="258" r:id="rId7"/>
    <p:sldId id="264" r:id="rId8"/>
    <p:sldId id="265" r:id="rId9"/>
    <p:sldId id="259" r:id="rId10"/>
    <p:sldId id="260" r:id="rId11"/>
    <p:sldId id="284" r:id="rId12"/>
    <p:sldId id="262" r:id="rId13"/>
    <p:sldId id="286" r:id="rId14"/>
    <p:sldId id="285" r:id="rId15"/>
    <p:sldId id="272" r:id="rId16"/>
    <p:sldId id="273" r:id="rId17"/>
    <p:sldId id="274" r:id="rId18"/>
    <p:sldId id="275" r:id="rId19"/>
    <p:sldId id="276" r:id="rId20"/>
    <p:sldId id="277" r:id="rId21"/>
    <p:sldId id="287" r:id="rId22"/>
    <p:sldId id="288" r:id="rId23"/>
    <p:sldId id="261" r:id="rId24"/>
    <p:sldId id="266" r:id="rId25"/>
    <p:sldId id="267" r:id="rId26"/>
    <p:sldId id="268" r:id="rId27"/>
    <p:sldId id="269" r:id="rId28"/>
    <p:sldId id="270" r:id="rId29"/>
    <p:sldId id="271" r:id="rId30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EEFF"/>
    <a:srgbClr val="C5F1F0"/>
    <a:srgbClr val="A8EAE8"/>
    <a:srgbClr val="91E5E3"/>
    <a:srgbClr val="33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 snapToGrid="0">
      <p:cViewPr varScale="1">
        <p:scale>
          <a:sx n="58" d="100"/>
          <a:sy n="58" d="100"/>
        </p:scale>
        <p:origin x="189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B9E0-872B-4E80-B2F1-E57653056E07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2281A-E974-48B0-8D48-EABF0915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001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B9E0-872B-4E80-B2F1-E57653056E07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2281A-E974-48B0-8D48-EABF0915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463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B9E0-872B-4E80-B2F1-E57653056E07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2281A-E974-48B0-8D48-EABF0915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093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B9E0-872B-4E80-B2F1-E57653056E07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2281A-E974-48B0-8D48-EABF0915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726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B9E0-872B-4E80-B2F1-E57653056E07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2281A-E974-48B0-8D48-EABF0915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825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B9E0-872B-4E80-B2F1-E57653056E07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2281A-E974-48B0-8D48-EABF0915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222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B9E0-872B-4E80-B2F1-E57653056E07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2281A-E974-48B0-8D48-EABF0915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766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B9E0-872B-4E80-B2F1-E57653056E07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2281A-E974-48B0-8D48-EABF0915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135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B9E0-872B-4E80-B2F1-E57653056E07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2281A-E974-48B0-8D48-EABF0915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946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B9E0-872B-4E80-B2F1-E57653056E07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2281A-E974-48B0-8D48-EABF0915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663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8B9E0-872B-4E80-B2F1-E57653056E07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2281A-E974-48B0-8D48-EABF0915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950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8B9E0-872B-4E80-B2F1-E57653056E07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B2281A-E974-48B0-8D48-EABF09155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33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freepik.com/free-vector/flat-twitch-background-world-teacher-s-day-celebration_63670967.htm#fromView=search&amp;page=6&amp;position=9&amp;uuid=c79bee2e-5d10-454e-a31e-b11c259b5bb5&amp;query=%D0%A8%D0%BA%D0%BE%D0%BB%D0%B0+%D0%A3%D1%87%D0%B5%D0%B1%D0%B0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ru.freepik.com/free-vector/school-child-schedule_9176329.htm#fromView=search&amp;page=1&amp;position=1&amp;uuid=dfbfc7a9-b759-48ce-8da3-6bfdee60f99a&amp;query=%D1%80%D0%B5%D0%B6%D0%B8%D0%BC+%D0%B4%D0%BD%D1%8F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ru.freepik.com/free-vector/cabinet-interior-illustration_1531486.htm#fromView=search&amp;page=1&amp;position=41&amp;uuid=6cdb3334-afee-474b-99c2-95e1f1ca7095&amp;query=%D1%80%D0%B0%D0%B1%D0%BE%D1%87%D0%B5%D0%B5+%D0%BC%D0%B5%D1%81%D1%82%D0%BE+%D1%88%D0%BA%D0%BE%D0%BB%D1%8C%D0%BD%D0%B8%D0%BA%D0%B0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ru.freepik.com/free-vector/back-school-essentials_354207542.htm#fromView=search&amp;page=1&amp;position=10&amp;uuid=d1451be1-438b-428e-bb1c-6170ec7331be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ru.freepik.com/free-vector/happy-hand-drawn-students-jumping_2784932.htm#fromView=search&amp;page=5&amp;position=2&amp;uuid=154f48ba-770f-4ea0-a9cc-88ef428abcd7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ru.freepik.com/free-vector/happy-students-jumping_2860420.htm#fromView=search&amp;page=5&amp;position=28&amp;uuid=154f48ba-770f-4ea0-a9cc-88ef428abcd7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ru.freepik.com/free-vector/curious-girl-learning-science-concepts_282570371.htm#fromView=search&amp;page=2&amp;position=51&amp;uuid=299e9e9b-298a-474f-a311-dbe7163ebf41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ru.freepik.com/free-vector/flat-teacher-s-day-spanish-illustration_24435014.htm#fromView=search&amp;page=5&amp;position=19&amp;uuid=e78f52a4-0d3b-4604-bc38-0f776c829523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ru.freepik.com/free-vector/flat-illustration-international-day-education-celebration_35014436.htm#fromView=search&amp;page=3&amp;position=38&amp;uuid=e78f52a4-0d3b-4604-bc38-0f776c829523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ru.freepik.com/free-vector/flat-illustration-teacher-with-students_15635306.htm#fromView=search&amp;page=1&amp;position=31&amp;uuid=9aaa72d2-8a91-4c0f-a979-82b52b636065&amp;query=%D1%88%D0%BA%D0%BE%D0%BB%D0%B0+%D1%83%D1%80%D0%BE%D0%BA%D0%B8+%D1%83%D1%87%D0%B8%D1%82%D0%B5%D0%BB%D1%8C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ru.freepik.com/free-vector/teacher-teaching-students-classroom-scene_18616420.htm#fromView=search&amp;page=3&amp;position=39&amp;uuid=9aaa72d2-8a91-4c0f-a979-82b52b636065&amp;query=%D1%88%D0%BA%D0%BE%D0%BB%D0%B0+%D1%83%D1%80%D0%BE%D0%BA%D0%B8+%D1%83%D1%87%D0%B8%D1%82%D0%B5%D0%BB%D1%8C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ru.freepik.com/free-vector/happy-schoolchildren-outside-school-building_173014854.htm#fromView=search&amp;page=3&amp;position=40&amp;uuid=7f9f241e-0f2b-4459-8942-ea89c85650bf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ru.freepik.com/free-vector/school-students-classroom_9650770.htm#fromView=search&amp;page=1&amp;position=15&amp;uuid=27b5ee5a-7b58-4d24-abd1-0dc4c29a13a9&amp;query=%D1%88%D0%BA%D0%BE%D0%BB%D0%B0+%D1%8D%D0%BA%D0%B7%D0%B0%D0%BC%D0%B5%D0%BD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ru.freepik.com/free-vector/school-infographic-elements-with-colorful-markers_11637210.htm#fromView=search&amp;page=1&amp;position=47&amp;uuid=6cbf5687-bf7e-4f6b-814d-9bb49505efbd" TargetMode="Externa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ru.freepik.com/free-photo/front-view-educational-objects-arrangement_10752962.htm#fromView=search&amp;page=1&amp;position=23&amp;uuid=ff36cb96-bb71-4b64-ab64-6dd8bf6ae0bf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DE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6A32BA2-5E78-4DFD-8B54-FE458DF0C5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8099" y="634147"/>
            <a:ext cx="7715250" cy="1362582"/>
          </a:xfrm>
        </p:spPr>
        <p:txBody>
          <a:bodyPr>
            <a:noAutofit/>
          </a:bodyPr>
          <a:lstStyle/>
          <a:p>
            <a:r>
              <a:rPr lang="ru-RU" sz="4211" b="1" dirty="0"/>
              <a:t>Информационные материалы для оформления стенда</a:t>
            </a:r>
          </a:p>
        </p:txBody>
      </p:sp>
      <p:pic>
        <p:nvPicPr>
          <p:cNvPr id="4" name="Рисунок 3">
            <a:hlinkClick r:id="rId2"/>
            <a:extLst>
              <a:ext uri="{FF2B5EF4-FFF2-40B4-BE49-F238E27FC236}">
                <a16:creationId xmlns:a16="http://schemas.microsoft.com/office/drawing/2014/main" id="{4C62C969-C544-07CA-C6EA-E0B426A73C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DBE9CF"/>
              </a:clrFrom>
              <a:clrTo>
                <a:srgbClr val="DBE9CF">
                  <a:alpha val="0"/>
                </a:srgbClr>
              </a:clrTo>
            </a:clrChange>
          </a:blip>
          <a:srcRect l="5913" t="8658" r="5784" b="7804"/>
          <a:stretch>
            <a:fillRect/>
          </a:stretch>
        </p:blipFill>
        <p:spPr>
          <a:xfrm>
            <a:off x="19418" y="2221319"/>
            <a:ext cx="10248173" cy="611429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6C6AC23-4100-4398-ADD0-4D0217176255}"/>
              </a:ext>
            </a:extLst>
          </p:cNvPr>
          <p:cNvSpPr txBox="1"/>
          <p:nvPr/>
        </p:nvSpPr>
        <p:spPr>
          <a:xfrm rot="20728166">
            <a:off x="3523943" y="3706193"/>
            <a:ext cx="3765253" cy="342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0827" b="1" dirty="0">
                <a:solidFill>
                  <a:schemeClr val="accent1"/>
                </a:solidFill>
              </a:rPr>
              <a:t>ВПР</a:t>
            </a:r>
          </a:p>
          <a:p>
            <a:pPr algn="ctr"/>
            <a:r>
              <a:rPr lang="ru-RU" sz="10827" b="1" dirty="0">
                <a:solidFill>
                  <a:schemeClr val="accent1"/>
                </a:solidFill>
              </a:rPr>
              <a:t>2026 </a:t>
            </a:r>
            <a:endParaRPr lang="ru-RU" sz="10827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878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DDEBD-51E4-424E-8BCC-14CCA049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59" y="194589"/>
            <a:ext cx="9820301" cy="1556719"/>
          </a:xfrm>
          <a:prstGeom prst="foldedCorner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fontAlgn="ctr">
              <a:spcBef>
                <a:spcPts val="0"/>
              </a:spcBef>
            </a:pPr>
            <a:endParaRPr lang="ru-RU" sz="5414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311A132-B94A-421D-AFDC-B169F5AFE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016562"/>
              </p:ext>
            </p:extLst>
          </p:nvPr>
        </p:nvGraphicFramePr>
        <p:xfrm>
          <a:off x="389180" y="285043"/>
          <a:ext cx="9460938" cy="133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68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5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ВПР</a:t>
                      </a:r>
                      <a:endParaRPr kumimoji="0"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 marL="137510" marR="137510" marT="68755" marB="68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Какие предметы пишут</a:t>
                      </a:r>
                      <a:endParaRPr lang="ru-RU" sz="4000" dirty="0"/>
                    </a:p>
                  </a:txBody>
                  <a:tcPr marL="137510" marR="137510" marT="68755" marB="68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5AECCF2-D269-467C-BB64-CC05A40EE640}"/>
              </a:ext>
            </a:extLst>
          </p:cNvPr>
          <p:cNvSpPr/>
          <p:nvPr/>
        </p:nvSpPr>
        <p:spPr>
          <a:xfrm>
            <a:off x="559590" y="2347873"/>
            <a:ext cx="837019" cy="24815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71" dirty="0"/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A85DFF-BC90-4DB7-8944-C194FDF8F355}"/>
              </a:ext>
            </a:extLst>
          </p:cNvPr>
          <p:cNvSpPr txBox="1"/>
          <p:nvPr/>
        </p:nvSpPr>
        <p:spPr>
          <a:xfrm>
            <a:off x="389186" y="1763123"/>
            <a:ext cx="1267210" cy="511771"/>
          </a:xfrm>
          <a:prstGeom prst="roundRect">
            <a:avLst/>
          </a:prstGeom>
          <a:solidFill>
            <a:srgbClr val="FFCCFF"/>
          </a:solidFill>
        </p:spPr>
        <p:txBody>
          <a:bodyPr wrap="none" rtlCol="0">
            <a:spAutoFit/>
          </a:bodyPr>
          <a:lstStyle/>
          <a:p>
            <a:r>
              <a:rPr lang="ru-RU" sz="2406" b="1" dirty="0"/>
              <a:t>Классы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CCF21FA-D0DE-4263-9178-1289FD37E120}"/>
              </a:ext>
            </a:extLst>
          </p:cNvPr>
          <p:cNvSpPr txBox="1"/>
          <p:nvPr/>
        </p:nvSpPr>
        <p:spPr>
          <a:xfrm>
            <a:off x="1749288" y="1728118"/>
            <a:ext cx="8073930" cy="511771"/>
          </a:xfrm>
          <a:prstGeom prst="round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6" b="1" dirty="0"/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F74684A-F42D-43CA-9DE1-1EA4E0ABD025}"/>
              </a:ext>
            </a:extLst>
          </p:cNvPr>
          <p:cNvSpPr txBox="1"/>
          <p:nvPr/>
        </p:nvSpPr>
        <p:spPr>
          <a:xfrm>
            <a:off x="1749288" y="2274894"/>
            <a:ext cx="8073930" cy="2554545"/>
          </a:xfrm>
          <a:prstGeom prst="rect">
            <a:avLst/>
          </a:prstGeom>
          <a:solidFill>
            <a:srgbClr val="BDEEFF"/>
          </a:solidFill>
          <a:ln w="12700">
            <a:solidFill>
              <a:srgbClr val="0070C0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Обязательные предметы: </a:t>
            </a:r>
          </a:p>
          <a:p>
            <a:r>
              <a:rPr lang="ru-RU" sz="3200" dirty="0">
                <a:solidFill>
                  <a:srgbClr val="FF0000"/>
                </a:solidFill>
              </a:rPr>
              <a:t>русский язык, математика +</a:t>
            </a:r>
            <a:r>
              <a:rPr lang="ru-RU" sz="3200" dirty="0"/>
              <a:t> </a:t>
            </a:r>
          </a:p>
          <a:p>
            <a:r>
              <a:rPr lang="ru-RU" sz="3200" b="1" dirty="0"/>
              <a:t>по одному случайному предмету</a:t>
            </a:r>
            <a:r>
              <a:rPr lang="ru-RU" sz="3200" dirty="0"/>
              <a:t>: окружающий мир, литературное чтение или иностранный язык.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8CD9486-A1C5-4CC1-8867-DE36074BD584}"/>
              </a:ext>
            </a:extLst>
          </p:cNvPr>
          <p:cNvSpPr txBox="1"/>
          <p:nvPr/>
        </p:nvSpPr>
        <p:spPr>
          <a:xfrm>
            <a:off x="1749288" y="4887861"/>
            <a:ext cx="8073930" cy="2554545"/>
          </a:xfrm>
          <a:prstGeom prst="rect">
            <a:avLst/>
          </a:prstGeom>
          <a:solidFill>
            <a:srgbClr val="BDEEFF"/>
          </a:solidFill>
          <a:ln w="12700">
            <a:solidFill>
              <a:srgbClr val="0070C0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Обязательные предметы: </a:t>
            </a:r>
            <a:endParaRPr lang="ru-RU" sz="3200" dirty="0">
              <a:solidFill>
                <a:srgbClr val="FF0000"/>
              </a:solidFill>
            </a:endParaRPr>
          </a:p>
          <a:p>
            <a:r>
              <a:rPr lang="ru-RU" sz="3200" dirty="0">
                <a:solidFill>
                  <a:srgbClr val="FF0000"/>
                </a:solidFill>
              </a:rPr>
              <a:t>русский язык, математика +</a:t>
            </a:r>
          </a:p>
          <a:p>
            <a:r>
              <a:rPr lang="ru-RU" sz="3200" b="1" dirty="0"/>
              <a:t>два случайных предмета: </a:t>
            </a:r>
            <a:r>
              <a:rPr lang="ru-RU" sz="3200" dirty="0"/>
              <a:t>история, литература, иностранный язык, география, биология.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74068C6F-E378-B985-09B4-844D4B8242C9}"/>
              </a:ext>
            </a:extLst>
          </p:cNvPr>
          <p:cNvSpPr/>
          <p:nvPr/>
        </p:nvSpPr>
        <p:spPr>
          <a:xfrm>
            <a:off x="559588" y="4887860"/>
            <a:ext cx="837019" cy="25545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71" dirty="0"/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D716955-E97F-0F18-3414-A24C8E42755C}"/>
              </a:ext>
            </a:extLst>
          </p:cNvPr>
          <p:cNvSpPr txBox="1"/>
          <p:nvPr/>
        </p:nvSpPr>
        <p:spPr>
          <a:xfrm>
            <a:off x="1749288" y="7525232"/>
            <a:ext cx="8073930" cy="2554545"/>
          </a:xfrm>
          <a:prstGeom prst="rect">
            <a:avLst/>
          </a:prstGeom>
          <a:solidFill>
            <a:srgbClr val="BDEEFF"/>
          </a:solidFill>
          <a:ln w="12700">
            <a:solidFill>
              <a:srgbClr val="0070C0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Обязательные предметы: </a:t>
            </a:r>
            <a:endParaRPr lang="ru-RU" sz="3200" dirty="0">
              <a:solidFill>
                <a:srgbClr val="FF0000"/>
              </a:solidFill>
            </a:endParaRPr>
          </a:p>
          <a:p>
            <a:r>
              <a:rPr lang="ru-RU" sz="3200" dirty="0">
                <a:solidFill>
                  <a:srgbClr val="FF0000"/>
                </a:solidFill>
              </a:rPr>
              <a:t>русский язык, математика +</a:t>
            </a:r>
          </a:p>
          <a:p>
            <a:r>
              <a:rPr lang="ru-RU" sz="3200" b="1" dirty="0"/>
              <a:t>два случайных предмета: </a:t>
            </a:r>
            <a:r>
              <a:rPr lang="ru-RU" sz="3200" dirty="0"/>
              <a:t>история, литература, иностранный язык, география, биология.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5F3DD49E-841B-42CB-28E6-BED43B488BCC}"/>
              </a:ext>
            </a:extLst>
          </p:cNvPr>
          <p:cNvSpPr/>
          <p:nvPr/>
        </p:nvSpPr>
        <p:spPr>
          <a:xfrm>
            <a:off x="559589" y="7525232"/>
            <a:ext cx="837019" cy="25545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71" dirty="0"/>
              <a:t>6</a:t>
            </a:r>
          </a:p>
        </p:txBody>
      </p:sp>
      <p:sp>
        <p:nvSpPr>
          <p:cNvPr id="28" name="Стрелка: вправо 27">
            <a:extLst>
              <a:ext uri="{FF2B5EF4-FFF2-40B4-BE49-F238E27FC236}">
                <a16:creationId xmlns:a16="http://schemas.microsoft.com/office/drawing/2014/main" id="{1DC6284E-A36D-AADD-66A3-F58A6A2D05F9}"/>
              </a:ext>
            </a:extLst>
          </p:cNvPr>
          <p:cNvSpPr/>
          <p:nvPr/>
        </p:nvSpPr>
        <p:spPr>
          <a:xfrm>
            <a:off x="1324062" y="3278266"/>
            <a:ext cx="489204" cy="836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: вправо 28">
            <a:extLst>
              <a:ext uri="{FF2B5EF4-FFF2-40B4-BE49-F238E27FC236}">
                <a16:creationId xmlns:a16="http://schemas.microsoft.com/office/drawing/2014/main" id="{BB2B5AA2-15F1-3BF2-C573-17F7C0CDCCFD}"/>
              </a:ext>
            </a:extLst>
          </p:cNvPr>
          <p:cNvSpPr/>
          <p:nvPr/>
        </p:nvSpPr>
        <p:spPr>
          <a:xfrm>
            <a:off x="1324062" y="5641837"/>
            <a:ext cx="489204" cy="836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: вправо 29">
            <a:extLst>
              <a:ext uri="{FF2B5EF4-FFF2-40B4-BE49-F238E27FC236}">
                <a16:creationId xmlns:a16="http://schemas.microsoft.com/office/drawing/2014/main" id="{0C9F9ED8-AC92-0E24-5E00-056F5ED1BCE4}"/>
              </a:ext>
            </a:extLst>
          </p:cNvPr>
          <p:cNvSpPr/>
          <p:nvPr/>
        </p:nvSpPr>
        <p:spPr>
          <a:xfrm>
            <a:off x="1324062" y="8384197"/>
            <a:ext cx="489204" cy="836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2875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5F0AA-95FE-9F42-47E6-59EA0663E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8333F-88C7-6A6E-7B99-D449D4581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59" y="194589"/>
            <a:ext cx="9820301" cy="1556719"/>
          </a:xfrm>
          <a:prstGeom prst="foldedCorner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fontAlgn="ctr">
              <a:spcBef>
                <a:spcPts val="0"/>
              </a:spcBef>
            </a:pPr>
            <a:endParaRPr lang="ru-RU" sz="5414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CCCE49B-A679-67EE-A2DF-61AD4CDE05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721696"/>
              </p:ext>
            </p:extLst>
          </p:nvPr>
        </p:nvGraphicFramePr>
        <p:xfrm>
          <a:off x="389180" y="285043"/>
          <a:ext cx="9460938" cy="133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68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5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ВПР</a:t>
                      </a:r>
                      <a:endParaRPr kumimoji="0"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 marL="137510" marR="137510" marT="68755" marB="68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Какие предметы пишут</a:t>
                      </a:r>
                      <a:endParaRPr lang="ru-RU" sz="4000" dirty="0"/>
                    </a:p>
                  </a:txBody>
                  <a:tcPr marL="137510" marR="137510" marT="68755" marB="68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AA7E6DED-8D9C-4104-7ADA-D15A7508F8EF}"/>
              </a:ext>
            </a:extLst>
          </p:cNvPr>
          <p:cNvSpPr/>
          <p:nvPr/>
        </p:nvSpPr>
        <p:spPr>
          <a:xfrm>
            <a:off x="559590" y="2347873"/>
            <a:ext cx="837019" cy="21737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71" dirty="0"/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077BB5-DC97-8645-0D91-6B6DE121548C}"/>
              </a:ext>
            </a:extLst>
          </p:cNvPr>
          <p:cNvSpPr txBox="1"/>
          <p:nvPr/>
        </p:nvSpPr>
        <p:spPr>
          <a:xfrm>
            <a:off x="389186" y="1763123"/>
            <a:ext cx="1267210" cy="511771"/>
          </a:xfrm>
          <a:prstGeom prst="roundRect">
            <a:avLst/>
          </a:prstGeom>
          <a:solidFill>
            <a:srgbClr val="FFCCFF"/>
          </a:solidFill>
        </p:spPr>
        <p:txBody>
          <a:bodyPr wrap="none" rtlCol="0">
            <a:spAutoFit/>
          </a:bodyPr>
          <a:lstStyle/>
          <a:p>
            <a:r>
              <a:rPr lang="ru-RU" sz="2406" b="1" dirty="0"/>
              <a:t>Классы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C71A5A-ECC9-E57B-00DD-B918F8C83A48}"/>
              </a:ext>
            </a:extLst>
          </p:cNvPr>
          <p:cNvSpPr txBox="1"/>
          <p:nvPr/>
        </p:nvSpPr>
        <p:spPr>
          <a:xfrm>
            <a:off x="1749288" y="1728118"/>
            <a:ext cx="8073930" cy="511771"/>
          </a:xfrm>
          <a:prstGeom prst="round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6" b="1" dirty="0"/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CE6A7AC-969B-52C4-CEF2-A59ED55A71D4}"/>
              </a:ext>
            </a:extLst>
          </p:cNvPr>
          <p:cNvSpPr txBox="1"/>
          <p:nvPr/>
        </p:nvSpPr>
        <p:spPr>
          <a:xfrm>
            <a:off x="1749288" y="2274894"/>
            <a:ext cx="8073930" cy="2246769"/>
          </a:xfrm>
          <a:prstGeom prst="rect">
            <a:avLst/>
          </a:prstGeom>
          <a:solidFill>
            <a:srgbClr val="BDEEFF"/>
          </a:solidFill>
          <a:ln w="12700">
            <a:solidFill>
              <a:srgbClr val="0070C0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ru-RU" sz="2800" b="1" dirty="0"/>
              <a:t>Обязательные предметы: </a:t>
            </a:r>
          </a:p>
          <a:p>
            <a:r>
              <a:rPr lang="ru-RU" sz="2800" dirty="0">
                <a:solidFill>
                  <a:srgbClr val="FF0000"/>
                </a:solidFill>
              </a:rPr>
              <a:t>русский язык, математика (база или углубленный) +</a:t>
            </a:r>
            <a:r>
              <a:rPr lang="ru-RU" sz="2800" dirty="0"/>
              <a:t> </a:t>
            </a:r>
          </a:p>
          <a:p>
            <a:r>
              <a:rPr lang="ru-RU" sz="2800" b="1" dirty="0"/>
              <a:t>два случайных предмета</a:t>
            </a:r>
            <a:r>
              <a:rPr lang="ru-RU" sz="2800" dirty="0"/>
              <a:t>: история, литература, иностранный язык, география, биология, физика </a:t>
            </a:r>
          </a:p>
          <a:p>
            <a:r>
              <a:rPr lang="ru-RU" sz="2800" dirty="0"/>
              <a:t>(базовая или углубленный) и информатика.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0E2F799-4502-8D1C-3BF3-B7AA48AE0D56}"/>
              </a:ext>
            </a:extLst>
          </p:cNvPr>
          <p:cNvSpPr txBox="1"/>
          <p:nvPr/>
        </p:nvSpPr>
        <p:spPr>
          <a:xfrm>
            <a:off x="1749288" y="4663431"/>
            <a:ext cx="8073930" cy="2677656"/>
          </a:xfrm>
          <a:prstGeom prst="rect">
            <a:avLst/>
          </a:prstGeom>
          <a:solidFill>
            <a:srgbClr val="BDEEFF"/>
          </a:solidFill>
          <a:ln w="12700">
            <a:solidFill>
              <a:srgbClr val="0070C0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ru-RU" sz="2800" b="1" dirty="0"/>
              <a:t>Обязательные предметы: </a:t>
            </a:r>
          </a:p>
          <a:p>
            <a:r>
              <a:rPr lang="ru-RU" sz="2800" dirty="0">
                <a:solidFill>
                  <a:srgbClr val="FF0000"/>
                </a:solidFill>
              </a:rPr>
              <a:t>русский язык, математика (база или углубленный) +</a:t>
            </a:r>
            <a:r>
              <a:rPr lang="ru-RU" sz="2800" dirty="0"/>
              <a:t> </a:t>
            </a:r>
          </a:p>
          <a:p>
            <a:r>
              <a:rPr lang="ru-RU" sz="2800" b="1" dirty="0"/>
              <a:t>два случайных предмета</a:t>
            </a:r>
            <a:r>
              <a:rPr lang="ru-RU" sz="2800" dirty="0"/>
              <a:t>: история, литература, иностранный язык, обществознание, география, биология, химия, физика (базовая или углубленный) и информатика.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A2A00C1-4CBB-0427-74F2-4AC2BB3C55B7}"/>
              </a:ext>
            </a:extLst>
          </p:cNvPr>
          <p:cNvSpPr/>
          <p:nvPr/>
        </p:nvSpPr>
        <p:spPr>
          <a:xfrm>
            <a:off x="559588" y="4625504"/>
            <a:ext cx="837019" cy="27155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71" dirty="0"/>
              <a:t>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2C941D-8D85-7372-F8BD-A60957834905}"/>
              </a:ext>
            </a:extLst>
          </p:cNvPr>
          <p:cNvSpPr txBox="1"/>
          <p:nvPr/>
        </p:nvSpPr>
        <p:spPr>
          <a:xfrm>
            <a:off x="1776188" y="7482855"/>
            <a:ext cx="8073930" cy="2246769"/>
          </a:xfrm>
          <a:prstGeom prst="rect">
            <a:avLst/>
          </a:prstGeom>
          <a:solidFill>
            <a:srgbClr val="BDEEFF"/>
          </a:solidFill>
          <a:ln w="12700">
            <a:solidFill>
              <a:srgbClr val="0070C0"/>
            </a:solidFill>
            <a:prstDash val="solid"/>
          </a:ln>
        </p:spPr>
        <p:txBody>
          <a:bodyPr wrap="square">
            <a:spAutoFit/>
          </a:bodyPr>
          <a:lstStyle/>
          <a:p>
            <a:r>
              <a:rPr lang="ru-RU" sz="2800" b="1" dirty="0"/>
              <a:t>Обязательные предметы: </a:t>
            </a:r>
          </a:p>
          <a:p>
            <a:r>
              <a:rPr lang="ru-RU" sz="2800" dirty="0">
                <a:solidFill>
                  <a:srgbClr val="FF0000"/>
                </a:solidFill>
              </a:rPr>
              <a:t>русский язык, математика +</a:t>
            </a:r>
            <a:r>
              <a:rPr lang="ru-RU" sz="2800" dirty="0"/>
              <a:t> </a:t>
            </a:r>
          </a:p>
          <a:p>
            <a:r>
              <a:rPr lang="ru-RU" sz="2800" b="1" dirty="0"/>
              <a:t>два случайных предмета</a:t>
            </a:r>
            <a:r>
              <a:rPr lang="ru-RU" sz="2800" dirty="0"/>
              <a:t>: история, литература, иностранный язык, обществознание, география, биология, химия, физика.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7B147E89-3631-EA1F-C966-1D9EB76A1CA9}"/>
              </a:ext>
            </a:extLst>
          </p:cNvPr>
          <p:cNvSpPr/>
          <p:nvPr/>
        </p:nvSpPr>
        <p:spPr>
          <a:xfrm>
            <a:off x="559588" y="7444497"/>
            <a:ext cx="837019" cy="2285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71" dirty="0"/>
              <a:t>10</a:t>
            </a:r>
          </a:p>
        </p:txBody>
      </p:sp>
      <p:sp>
        <p:nvSpPr>
          <p:cNvPr id="28" name="Стрелка: вправо 27">
            <a:extLst>
              <a:ext uri="{FF2B5EF4-FFF2-40B4-BE49-F238E27FC236}">
                <a16:creationId xmlns:a16="http://schemas.microsoft.com/office/drawing/2014/main" id="{3B27CB57-0456-247C-963D-2E7BE4688B99}"/>
              </a:ext>
            </a:extLst>
          </p:cNvPr>
          <p:cNvSpPr/>
          <p:nvPr/>
        </p:nvSpPr>
        <p:spPr>
          <a:xfrm>
            <a:off x="1324062" y="3016461"/>
            <a:ext cx="489204" cy="836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: вправо 28">
            <a:extLst>
              <a:ext uri="{FF2B5EF4-FFF2-40B4-BE49-F238E27FC236}">
                <a16:creationId xmlns:a16="http://schemas.microsoft.com/office/drawing/2014/main" id="{8BE72DA1-1CA9-AFBB-FD0D-B0B01F3BBEBB}"/>
              </a:ext>
            </a:extLst>
          </p:cNvPr>
          <p:cNvSpPr/>
          <p:nvPr/>
        </p:nvSpPr>
        <p:spPr>
          <a:xfrm>
            <a:off x="1324062" y="5564773"/>
            <a:ext cx="489204" cy="836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: вправо 29">
            <a:extLst>
              <a:ext uri="{FF2B5EF4-FFF2-40B4-BE49-F238E27FC236}">
                <a16:creationId xmlns:a16="http://schemas.microsoft.com/office/drawing/2014/main" id="{8DAD08DA-D299-B357-D9B2-25E449FC9228}"/>
              </a:ext>
            </a:extLst>
          </p:cNvPr>
          <p:cNvSpPr/>
          <p:nvPr/>
        </p:nvSpPr>
        <p:spPr>
          <a:xfrm>
            <a:off x="1324062" y="8149573"/>
            <a:ext cx="489204" cy="836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6849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DDEBD-51E4-424E-8BCC-14CCA049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59" y="194589"/>
            <a:ext cx="9820301" cy="1556719"/>
          </a:xfrm>
          <a:prstGeom prst="foldedCorner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fontAlgn="ctr">
              <a:spcBef>
                <a:spcPts val="0"/>
              </a:spcBef>
            </a:pPr>
            <a:endParaRPr lang="ru-RU" sz="5414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311A132-B94A-421D-AFDC-B169F5AFE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449025"/>
              </p:ext>
            </p:extLst>
          </p:nvPr>
        </p:nvGraphicFramePr>
        <p:xfrm>
          <a:off x="389180" y="285043"/>
          <a:ext cx="9460938" cy="133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68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5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ВПР</a:t>
                      </a:r>
                      <a:endParaRPr kumimoji="0"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 marL="137510" marR="137510" marT="68755" marB="68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Расписание ВПР 2026</a:t>
                      </a:r>
                      <a:endParaRPr lang="ru-RU" sz="3600" dirty="0"/>
                    </a:p>
                  </a:txBody>
                  <a:tcPr marL="137510" marR="137510" marT="68755" marB="68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Таблица 5">
            <a:extLst>
              <a:ext uri="{FF2B5EF4-FFF2-40B4-BE49-F238E27FC236}">
                <a16:creationId xmlns:a16="http://schemas.microsoft.com/office/drawing/2014/main" id="{88A876E7-7601-49BA-A6BF-9F6D36AD90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329482"/>
              </p:ext>
            </p:extLst>
          </p:nvPr>
        </p:nvGraphicFramePr>
        <p:xfrm>
          <a:off x="310899" y="3431455"/>
          <a:ext cx="9632426" cy="5891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7444">
                  <a:extLst>
                    <a:ext uri="{9D8B030D-6E8A-4147-A177-3AD203B41FA5}">
                      <a16:colId xmlns:a16="http://schemas.microsoft.com/office/drawing/2014/main" val="848059091"/>
                    </a:ext>
                  </a:extLst>
                </a:gridCol>
                <a:gridCol w="1076167">
                  <a:extLst>
                    <a:ext uri="{9D8B030D-6E8A-4147-A177-3AD203B41FA5}">
                      <a16:colId xmlns:a16="http://schemas.microsoft.com/office/drawing/2014/main" val="4083878762"/>
                    </a:ext>
                  </a:extLst>
                </a:gridCol>
                <a:gridCol w="889656">
                  <a:extLst>
                    <a:ext uri="{9D8B030D-6E8A-4147-A177-3AD203B41FA5}">
                      <a16:colId xmlns:a16="http://schemas.microsoft.com/office/drawing/2014/main" val="1601544222"/>
                    </a:ext>
                  </a:extLst>
                </a:gridCol>
                <a:gridCol w="839877">
                  <a:extLst>
                    <a:ext uri="{9D8B030D-6E8A-4147-A177-3AD203B41FA5}">
                      <a16:colId xmlns:a16="http://schemas.microsoft.com/office/drawing/2014/main" val="3442977500"/>
                    </a:ext>
                  </a:extLst>
                </a:gridCol>
                <a:gridCol w="897412">
                  <a:extLst>
                    <a:ext uri="{9D8B030D-6E8A-4147-A177-3AD203B41FA5}">
                      <a16:colId xmlns:a16="http://schemas.microsoft.com/office/drawing/2014/main" val="2215853441"/>
                    </a:ext>
                  </a:extLst>
                </a:gridCol>
                <a:gridCol w="868645">
                  <a:extLst>
                    <a:ext uri="{9D8B030D-6E8A-4147-A177-3AD203B41FA5}">
                      <a16:colId xmlns:a16="http://schemas.microsoft.com/office/drawing/2014/main" val="3456395030"/>
                    </a:ext>
                  </a:extLst>
                </a:gridCol>
                <a:gridCol w="868645">
                  <a:extLst>
                    <a:ext uri="{9D8B030D-6E8A-4147-A177-3AD203B41FA5}">
                      <a16:colId xmlns:a16="http://schemas.microsoft.com/office/drawing/2014/main" val="837318713"/>
                    </a:ext>
                  </a:extLst>
                </a:gridCol>
                <a:gridCol w="868645">
                  <a:extLst>
                    <a:ext uri="{9D8B030D-6E8A-4147-A177-3AD203B41FA5}">
                      <a16:colId xmlns:a16="http://schemas.microsoft.com/office/drawing/2014/main" val="72936339"/>
                    </a:ext>
                  </a:extLst>
                </a:gridCol>
                <a:gridCol w="868645">
                  <a:extLst>
                    <a:ext uri="{9D8B030D-6E8A-4147-A177-3AD203B41FA5}">
                      <a16:colId xmlns:a16="http://schemas.microsoft.com/office/drawing/2014/main" val="177154521"/>
                    </a:ext>
                  </a:extLst>
                </a:gridCol>
                <a:gridCol w="868645">
                  <a:extLst>
                    <a:ext uri="{9D8B030D-6E8A-4147-A177-3AD203B41FA5}">
                      <a16:colId xmlns:a16="http://schemas.microsoft.com/office/drawing/2014/main" val="3890458961"/>
                    </a:ext>
                  </a:extLst>
                </a:gridCol>
                <a:gridCol w="868645">
                  <a:extLst>
                    <a:ext uri="{9D8B030D-6E8A-4147-A177-3AD203B41FA5}">
                      <a16:colId xmlns:a16="http://schemas.microsoft.com/office/drawing/2014/main" val="516162899"/>
                    </a:ext>
                  </a:extLst>
                </a:gridCol>
              </a:tblGrid>
              <a:tr h="870898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Кл 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20-25 апреля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27 апреля </a:t>
                      </a:r>
                    </a:p>
                    <a:p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по 2 мая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4-8</a:t>
                      </a:r>
                    </a:p>
                    <a:p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мая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11-16</a:t>
                      </a:r>
                    </a:p>
                    <a:p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мая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18-20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</a:rPr>
                        <a:t>мая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436458"/>
                  </a:ext>
                </a:extLst>
              </a:tr>
              <a:tr h="627557">
                <a:tc>
                  <a:txBody>
                    <a:bodyPr/>
                    <a:lstStyle/>
                    <a:p>
                      <a:r>
                        <a:rPr lang="ru-RU" sz="2400" dirty="0"/>
                        <a:t>4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8667730"/>
                  </a:ext>
                </a:extLst>
              </a:tr>
              <a:tr h="627557">
                <a:tc>
                  <a:txBody>
                    <a:bodyPr/>
                    <a:lstStyle/>
                    <a:p>
                      <a:r>
                        <a:rPr lang="ru-RU" sz="2400" dirty="0"/>
                        <a:t>5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1398282"/>
                  </a:ext>
                </a:extLst>
              </a:tr>
              <a:tr h="627557">
                <a:tc>
                  <a:txBody>
                    <a:bodyPr/>
                    <a:lstStyle/>
                    <a:p>
                      <a:r>
                        <a:rPr lang="ru-RU" sz="2400" dirty="0"/>
                        <a:t>6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2195957"/>
                  </a:ext>
                </a:extLst>
              </a:tr>
              <a:tr h="627557">
                <a:tc>
                  <a:txBody>
                    <a:bodyPr/>
                    <a:lstStyle/>
                    <a:p>
                      <a:r>
                        <a:rPr lang="ru-RU" sz="2400" dirty="0"/>
                        <a:t>7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6148545"/>
                  </a:ext>
                </a:extLst>
              </a:tr>
              <a:tr h="627557">
                <a:tc>
                  <a:txBody>
                    <a:bodyPr/>
                    <a:lstStyle/>
                    <a:p>
                      <a:r>
                        <a:rPr lang="ru-RU" sz="2400" dirty="0"/>
                        <a:t>8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5886709"/>
                  </a:ext>
                </a:extLst>
              </a:tr>
              <a:tr h="627557">
                <a:tc>
                  <a:txBody>
                    <a:bodyPr/>
                    <a:lstStyle/>
                    <a:p>
                      <a:r>
                        <a:rPr lang="ru-RU" sz="2400" dirty="0"/>
                        <a:t>10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EE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6389765"/>
                  </a:ext>
                </a:extLst>
              </a:tr>
              <a:tr h="627557">
                <a:tc>
                  <a:txBody>
                    <a:bodyPr/>
                    <a:lstStyle/>
                    <a:p>
                      <a:r>
                        <a:rPr lang="ru-RU" sz="2400" b="1" dirty="0"/>
                        <a:t>РУ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МА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ОМ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ЛЧ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ИС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ГЕ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БИ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ОБ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ФИ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ХИ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/>
                        <a:t>ИЯ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2160184"/>
                  </a:ext>
                </a:extLst>
              </a:tr>
              <a:tr h="627557">
                <a:tc gridSpan="11">
                  <a:txBody>
                    <a:bodyPr/>
                    <a:lstStyle/>
                    <a:p>
                      <a:r>
                        <a:rPr lang="ru-RU" sz="2400" b="0" dirty="0"/>
                        <a:t>В графике закрасить цветом дни сдачи с указанием предмета</a:t>
                      </a:r>
                    </a:p>
                  </a:txBody>
                  <a:tcPr marL="137510" marR="137510" marT="68755" marB="68755"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122590"/>
                  </a:ext>
                </a:extLst>
              </a:tr>
            </a:tbl>
          </a:graphicData>
        </a:graphic>
      </p:graphicFrame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6FD81CE3-8145-4218-8294-C8670B0F54B1}"/>
              </a:ext>
            </a:extLst>
          </p:cNvPr>
          <p:cNvSpPr/>
          <p:nvPr/>
        </p:nvSpPr>
        <p:spPr>
          <a:xfrm>
            <a:off x="291481" y="1940193"/>
            <a:ext cx="9656337" cy="1159544"/>
          </a:xfrm>
          <a:prstGeom prst="homePlat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9" b="1" dirty="0">
                <a:solidFill>
                  <a:schemeClr val="tx1"/>
                </a:solidFill>
              </a:rPr>
              <a:t>ВПР в 2026 году пройдут  </a:t>
            </a:r>
            <a:r>
              <a:rPr lang="ru-RU" sz="3609" b="1" u="sng" dirty="0">
                <a:solidFill>
                  <a:srgbClr val="C00000"/>
                </a:solidFill>
              </a:rPr>
              <a:t>с 20 апреля по 20 мая </a:t>
            </a:r>
            <a:r>
              <a:rPr lang="ru-RU" sz="3609" dirty="0">
                <a:solidFill>
                  <a:srgbClr val="C00000"/>
                </a:solidFill>
              </a:rPr>
              <a:t>(</a:t>
            </a:r>
            <a:r>
              <a:rPr lang="ru-RU" sz="3609" dirty="0">
                <a:solidFill>
                  <a:schemeClr val="tx1"/>
                </a:solidFill>
              </a:rPr>
              <a:t>точные даты устанавливает школа)</a:t>
            </a:r>
            <a:endParaRPr lang="ru-RU" sz="3609" b="1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129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FBF9BA-BB4B-1290-CC35-02DCF9534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F9B1F8-F70A-775D-DEF4-DB5F1A77B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59" y="194589"/>
            <a:ext cx="9820301" cy="1556719"/>
          </a:xfrm>
          <a:prstGeom prst="foldedCorner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fontAlgn="ctr">
              <a:spcBef>
                <a:spcPts val="0"/>
              </a:spcBef>
            </a:pPr>
            <a:r>
              <a:rPr lang="ru-RU" sz="5414" dirty="0"/>
              <a:t>: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4CF2E77-D0D1-B837-8CBC-884A57241D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466707"/>
              </p:ext>
            </p:extLst>
          </p:nvPr>
        </p:nvGraphicFramePr>
        <p:xfrm>
          <a:off x="389180" y="314405"/>
          <a:ext cx="9460938" cy="1317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17086">
                <a:tc>
                  <a:txBody>
                    <a:bodyPr/>
                    <a:lstStyle/>
                    <a:p>
                      <a:pPr algn="ctr"/>
                      <a:r>
                        <a:rPr kumimoji="0" lang="ru-RU" sz="5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ВПР</a:t>
                      </a:r>
                      <a:endParaRPr kumimoji="0"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 marL="137510" marR="137510" marT="68755" marB="68755" anchor="ctr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/>
                        <a:t>Как подготовиться ученику к ВПР</a:t>
                      </a:r>
                    </a:p>
                  </a:txBody>
                  <a:tcPr marL="137510" marR="137510" marT="68755" marB="68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89A75D6-B0DA-2172-0FA7-B04CC2066CF6}"/>
              </a:ext>
            </a:extLst>
          </p:cNvPr>
          <p:cNvSpPr txBox="1"/>
          <p:nvPr/>
        </p:nvSpPr>
        <p:spPr>
          <a:xfrm>
            <a:off x="389179" y="1841765"/>
            <a:ext cx="9547427" cy="5006697"/>
          </a:xfrm>
          <a:prstGeom prst="flowChartDocument">
            <a:avLst/>
          </a:prstGeom>
          <a:solidFill>
            <a:srgbClr val="BDEEFF"/>
          </a:solidFill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/>
              <a:t>Регулярно повторяй пройденный материал по предметам.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/>
              <a:t>Тренируй внимание: читай задания медленно, выделяй главное.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/>
              <a:t>Выполняй тренировочные задания дома </a:t>
            </a:r>
          </a:p>
          <a:p>
            <a:r>
              <a:rPr lang="ru-RU" sz="3200" dirty="0"/>
              <a:t>     и в школе.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/>
              <a:t>Соблюдай режим дня. Спи достаточно накануне контрольной и приходи вовремя.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CEF3D4-6D5F-4943-B291-0D3E30AE4DAE}"/>
              </a:ext>
            </a:extLst>
          </p:cNvPr>
          <p:cNvSpPr txBox="1"/>
          <p:nvPr/>
        </p:nvSpPr>
        <p:spPr>
          <a:xfrm>
            <a:off x="365328" y="6848462"/>
            <a:ext cx="4778172" cy="304698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3200" b="1" dirty="0"/>
              <a:t>Основное правило: </a:t>
            </a:r>
            <a:r>
              <a:rPr lang="ru-RU" sz="3200" dirty="0"/>
              <a:t>учиться в течение всего года добросовестно. Подготовка должна быть постепенная и систематическая.</a:t>
            </a:r>
          </a:p>
        </p:txBody>
      </p:sp>
      <p:pic>
        <p:nvPicPr>
          <p:cNvPr id="8" name="Рисунок 7">
            <a:hlinkClick r:id="rId2"/>
            <a:extLst>
              <a:ext uri="{FF2B5EF4-FFF2-40B4-BE49-F238E27FC236}">
                <a16:creationId xmlns:a16="http://schemas.microsoft.com/office/drawing/2014/main" id="{B76FF7A1-4487-29DB-2398-ADC6114F7A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533" t="6828" r="9952" b="9050"/>
          <a:stretch>
            <a:fillRect/>
          </a:stretch>
        </p:blipFill>
        <p:spPr>
          <a:xfrm>
            <a:off x="5670969" y="6096000"/>
            <a:ext cx="4250703" cy="379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30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5F326-46D8-AFB7-9962-9EE107A1D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5240B3-B0EB-1532-2595-AEEB967A7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59" y="194589"/>
            <a:ext cx="9820301" cy="1556719"/>
          </a:xfrm>
          <a:prstGeom prst="foldedCorner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fontAlgn="ctr">
              <a:spcBef>
                <a:spcPts val="0"/>
              </a:spcBef>
            </a:pPr>
            <a:r>
              <a:rPr lang="ru-RU" sz="5414" dirty="0"/>
              <a:t>: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AB641A9-1B05-AB19-0644-B367AF3DA3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323345"/>
              </p:ext>
            </p:extLst>
          </p:nvPr>
        </p:nvGraphicFramePr>
        <p:xfrm>
          <a:off x="389180" y="285043"/>
          <a:ext cx="9460938" cy="133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68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5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ВПР</a:t>
                      </a:r>
                      <a:endParaRPr kumimoji="0"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 marL="137510" marR="137510" marT="68755" marB="68755" anchor="ctr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/>
                        <a:t>Советы родителям </a:t>
                      </a:r>
                    </a:p>
                  </a:txBody>
                  <a:tcPr marL="137510" marR="137510" marT="68755" marB="68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67DA6C4-DDD0-8CC5-8B01-34520ABE64E9}"/>
              </a:ext>
            </a:extLst>
          </p:cNvPr>
          <p:cNvSpPr txBox="1"/>
          <p:nvPr/>
        </p:nvSpPr>
        <p:spPr>
          <a:xfrm>
            <a:off x="389179" y="1841765"/>
            <a:ext cx="9547427" cy="3783687"/>
          </a:xfrm>
          <a:prstGeom prst="flowChartDocument">
            <a:avLst/>
          </a:prstGeom>
          <a:solidFill>
            <a:srgbClr val="BDEEFF"/>
          </a:solidFill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/>
              <a:t>Поддержите ребёнка: спокойствие и уверенность важнее зубрёжки.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/>
              <a:t>Организуйте режим дня: сон, питание, время для обучения.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dirty="0"/>
              <a:t>Подготовьте место для занятий и минимизируйте отвлекающие факторы.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1FFA39-2CDD-8CAE-53F2-9FFC494155D1}"/>
              </a:ext>
            </a:extLst>
          </p:cNvPr>
          <p:cNvSpPr txBox="1"/>
          <p:nvPr/>
        </p:nvSpPr>
        <p:spPr>
          <a:xfrm>
            <a:off x="408571" y="5841297"/>
            <a:ext cx="4754321" cy="403187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/>
              <a:t>Помогайте делать тренировки, но не делайте работу за ребёнка. </a:t>
            </a:r>
          </a:p>
          <a:p>
            <a:r>
              <a:rPr lang="ru-RU" sz="3200" dirty="0"/>
              <a:t>Обсудите с учителем особенности подготовки, если ребёнку нужна индивидуальная помощь.</a:t>
            </a:r>
          </a:p>
        </p:txBody>
      </p:sp>
      <p:pic>
        <p:nvPicPr>
          <p:cNvPr id="7" name="Рисунок 6">
            <a:hlinkClick r:id="rId2"/>
            <a:extLst>
              <a:ext uri="{FF2B5EF4-FFF2-40B4-BE49-F238E27FC236}">
                <a16:creationId xmlns:a16="http://schemas.microsoft.com/office/drawing/2014/main" id="{FE33A13A-0578-EBB5-D4A8-7A0781975E0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06" t="2771" r="7189" b="10080"/>
          <a:stretch>
            <a:fillRect/>
          </a:stretch>
        </p:blipFill>
        <p:spPr>
          <a:xfrm>
            <a:off x="5314122" y="5404718"/>
            <a:ext cx="4584118" cy="446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478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Основные элементы возвращения в школу">
            <a:hlinkClick r:id="rId2"/>
            <a:extLst>
              <a:ext uri="{FF2B5EF4-FFF2-40B4-BE49-F238E27FC236}">
                <a16:creationId xmlns:a16="http://schemas.microsoft.com/office/drawing/2014/main" id="{E9078562-015B-48B6-AEAC-343D3DF0E2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17" y="159026"/>
            <a:ext cx="9932966" cy="9077739"/>
          </a:xfrm>
          <a:prstGeom prst="wedgeRoundRectCallout">
            <a:avLst>
              <a:gd name="adj1" fmla="val -44181"/>
              <a:gd name="adj2" fmla="val 60271"/>
              <a:gd name="adj3" fmla="val 16667"/>
            </a:avLst>
          </a:prstGeom>
          <a:noFill/>
          <a:ln w="28575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4CF642-7616-48C9-B3EE-948CFBF92C75}"/>
              </a:ext>
            </a:extLst>
          </p:cNvPr>
          <p:cNvSpPr txBox="1"/>
          <p:nvPr/>
        </p:nvSpPr>
        <p:spPr>
          <a:xfrm>
            <a:off x="1141344" y="1616577"/>
            <a:ext cx="8214692" cy="7053846"/>
          </a:xfrm>
          <a:prstGeom prst="wedgeRoundRectCallout">
            <a:avLst>
              <a:gd name="adj1" fmla="val -44218"/>
              <a:gd name="adj2" fmla="val 64393"/>
              <a:gd name="adj3" fmla="val 16667"/>
            </a:avLst>
          </a:prstGeom>
          <a:solidFill>
            <a:srgbClr val="BDEEFF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6015" b="1" dirty="0">
              <a:solidFill>
                <a:srgbClr val="FF0000"/>
              </a:solidFill>
            </a:endParaRPr>
          </a:p>
          <a:p>
            <a:pPr algn="ctr"/>
            <a:r>
              <a:rPr lang="ru-RU" sz="7200" b="1" dirty="0">
                <a:solidFill>
                  <a:srgbClr val="FF0000"/>
                </a:solidFill>
              </a:rPr>
              <a:t>ВПР – 2026 год</a:t>
            </a:r>
          </a:p>
          <a:p>
            <a:pPr algn="ctr"/>
            <a:r>
              <a:rPr lang="ru-RU" sz="7200" b="1" dirty="0">
                <a:solidFill>
                  <a:srgbClr val="FF0000"/>
                </a:solidFill>
              </a:rPr>
              <a:t>В – </a:t>
            </a:r>
            <a:r>
              <a:rPr lang="ru-RU" sz="7200" b="1" dirty="0"/>
              <a:t>всероссийская</a:t>
            </a:r>
          </a:p>
          <a:p>
            <a:pPr algn="ctr"/>
            <a:r>
              <a:rPr lang="ru-RU" sz="7200" b="1" dirty="0">
                <a:solidFill>
                  <a:srgbClr val="FF0000"/>
                </a:solidFill>
              </a:rPr>
              <a:t>П - </a:t>
            </a:r>
            <a:r>
              <a:rPr lang="ru-RU" sz="7200" b="1" dirty="0"/>
              <a:t>проверочная</a:t>
            </a:r>
          </a:p>
          <a:p>
            <a:pPr algn="ctr"/>
            <a:r>
              <a:rPr lang="ru-RU" sz="7200" b="1" dirty="0">
                <a:solidFill>
                  <a:srgbClr val="FF0000"/>
                </a:solidFill>
              </a:rPr>
              <a:t>Р – </a:t>
            </a:r>
            <a:r>
              <a:rPr lang="ru-RU" sz="7200" b="1" dirty="0"/>
              <a:t>работа</a:t>
            </a:r>
          </a:p>
          <a:p>
            <a:endParaRPr lang="ru-RU" sz="6015" b="1" dirty="0"/>
          </a:p>
        </p:txBody>
      </p:sp>
    </p:spTree>
    <p:extLst>
      <p:ext uri="{BB962C8B-B14F-4D97-AF65-F5344CB8AC3E}">
        <p14:creationId xmlns:p14="http://schemas.microsoft.com/office/powerpoint/2010/main" val="259023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4CF642-7616-48C9-B3EE-948CFBF92C75}"/>
              </a:ext>
            </a:extLst>
          </p:cNvPr>
          <p:cNvSpPr txBox="1"/>
          <p:nvPr/>
        </p:nvSpPr>
        <p:spPr>
          <a:xfrm>
            <a:off x="120926" y="149050"/>
            <a:ext cx="10045148" cy="9311485"/>
          </a:xfrm>
          <a:prstGeom prst="wedgeRoundRectCallout">
            <a:avLst>
              <a:gd name="adj1" fmla="val -37135"/>
              <a:gd name="adj2" fmla="val 57623"/>
              <a:gd name="adj3" fmla="val 16667"/>
            </a:avLst>
          </a:prstGeom>
          <a:solidFill>
            <a:srgbClr val="BDEEFF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</a:rPr>
              <a:t>Ты можешь! Выполняй задания спокойно!</a:t>
            </a:r>
          </a:p>
          <a:p>
            <a:pPr algn="ctr"/>
            <a:endParaRPr lang="ru-RU" sz="6000" b="1" dirty="0">
              <a:solidFill>
                <a:srgbClr val="C00000"/>
              </a:solidFill>
            </a:endParaRPr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</p:txBody>
      </p:sp>
      <p:pic>
        <p:nvPicPr>
          <p:cNvPr id="7172" name="Picture 4" descr="Счастливые рисованные студенты прыгают">
            <a:hlinkClick r:id="rId2"/>
            <a:extLst>
              <a:ext uri="{FF2B5EF4-FFF2-40B4-BE49-F238E27FC236}">
                <a16:creationId xmlns:a16="http://schemas.microsoft.com/office/drawing/2014/main" id="{7A29A824-38E9-4426-8BEE-69195249EF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21" t="9721" r="9068" b="26137"/>
          <a:stretch/>
        </p:blipFill>
        <p:spPr bwMode="auto">
          <a:xfrm>
            <a:off x="675860" y="2941984"/>
            <a:ext cx="8892209" cy="6056242"/>
          </a:xfrm>
          <a:prstGeom prst="wedgeRoundRectCallout">
            <a:avLst>
              <a:gd name="adj1" fmla="val -35955"/>
              <a:gd name="adj2" fmla="val 60426"/>
              <a:gd name="adj3" fmla="val 16667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417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4CF642-7616-48C9-B3EE-948CFBF92C75}"/>
              </a:ext>
            </a:extLst>
          </p:cNvPr>
          <p:cNvSpPr txBox="1"/>
          <p:nvPr/>
        </p:nvSpPr>
        <p:spPr>
          <a:xfrm>
            <a:off x="134178" y="105332"/>
            <a:ext cx="10018643" cy="9263954"/>
          </a:xfrm>
          <a:prstGeom prst="wedgeRoundRectCallout">
            <a:avLst>
              <a:gd name="adj1" fmla="val -37654"/>
              <a:gd name="adj2" fmla="val 58205"/>
              <a:gd name="adj3" fmla="val 16667"/>
            </a:avLst>
          </a:prstGeom>
          <a:solidFill>
            <a:srgbClr val="BDEEFF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72150" algn="ctr"/>
            <a:r>
              <a:rPr lang="ru-RU" sz="6000" b="1" dirty="0">
                <a:solidFill>
                  <a:srgbClr val="C00000"/>
                </a:solidFill>
              </a:rPr>
              <a:t>Поверь в свои силы — ты подготовился</a:t>
            </a:r>
            <a:r>
              <a:rPr lang="ru-RU" sz="8121" b="1" dirty="0">
                <a:solidFill>
                  <a:srgbClr val="C00000"/>
                </a:solidFill>
              </a:rPr>
              <a:t>! </a:t>
            </a:r>
          </a:p>
          <a:p>
            <a:pPr marL="272150" algn="ctr"/>
            <a:endParaRPr lang="ru-RU" sz="3600" b="1" dirty="0">
              <a:solidFill>
                <a:srgbClr val="C00000"/>
              </a:solidFill>
            </a:endParaRPr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</p:txBody>
      </p:sp>
      <p:pic>
        <p:nvPicPr>
          <p:cNvPr id="8194" name="Picture 2" descr="Счастливые студенты прыгают">
            <a:hlinkClick r:id="rId2"/>
            <a:extLst>
              <a:ext uri="{FF2B5EF4-FFF2-40B4-BE49-F238E27FC236}">
                <a16:creationId xmlns:a16="http://schemas.microsoft.com/office/drawing/2014/main" id="{4A77BA08-63A5-4CC7-8FE9-3C5711F3F0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9" t="13244" r="4134" b="26537"/>
          <a:stretch/>
        </p:blipFill>
        <p:spPr bwMode="auto">
          <a:xfrm>
            <a:off x="657638" y="3061251"/>
            <a:ext cx="8971721" cy="5989983"/>
          </a:xfrm>
          <a:prstGeom prst="wedgeRoundRectCallout">
            <a:avLst>
              <a:gd name="adj1" fmla="val -32458"/>
              <a:gd name="adj2" fmla="val 54973"/>
              <a:gd name="adj3" fmla="val 16667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865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4CF642-7616-48C9-B3EE-948CFBF92C75}"/>
              </a:ext>
            </a:extLst>
          </p:cNvPr>
          <p:cNvSpPr txBox="1"/>
          <p:nvPr/>
        </p:nvSpPr>
        <p:spPr>
          <a:xfrm>
            <a:off x="114300" y="135799"/>
            <a:ext cx="10058399" cy="9311485"/>
          </a:xfrm>
          <a:prstGeom prst="wedgeRoundRectCallout">
            <a:avLst>
              <a:gd name="adj1" fmla="val -39117"/>
              <a:gd name="adj2" fmla="val 58611"/>
              <a:gd name="adj3" fmla="val 16667"/>
            </a:avLst>
          </a:prstGeom>
          <a:solidFill>
            <a:srgbClr val="BDEEFF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72150" algn="ctr"/>
            <a:r>
              <a:rPr lang="ru-RU" sz="6000" b="1" dirty="0">
                <a:solidFill>
                  <a:srgbClr val="C00000"/>
                </a:solidFill>
              </a:rPr>
              <a:t>Ты знаешь все предметы на отлично!</a:t>
            </a:r>
          </a:p>
          <a:p>
            <a:pPr marL="272150" algn="ctr"/>
            <a:endParaRPr lang="ru-RU" sz="6000" b="1" dirty="0">
              <a:solidFill>
                <a:srgbClr val="FF0000"/>
              </a:solidFill>
            </a:endParaRPr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</p:txBody>
      </p:sp>
      <p:pic>
        <p:nvPicPr>
          <p:cNvPr id="9220" name="Picture 4" descr="Любопытная девушка изучает научные концепции">
            <a:hlinkClick r:id="rId2"/>
            <a:extLst>
              <a:ext uri="{FF2B5EF4-FFF2-40B4-BE49-F238E27FC236}">
                <a16:creationId xmlns:a16="http://schemas.microsoft.com/office/drawing/2014/main" id="{E84CAABB-B99C-4595-A8EF-363EC96697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 b="2707"/>
          <a:stretch/>
        </p:blipFill>
        <p:spPr bwMode="auto">
          <a:xfrm>
            <a:off x="781878" y="2716696"/>
            <a:ext cx="8852452" cy="6400799"/>
          </a:xfrm>
          <a:prstGeom prst="wedgeRoundRectCallout">
            <a:avLst>
              <a:gd name="adj1" fmla="val -41820"/>
              <a:gd name="adj2" fmla="val 63497"/>
              <a:gd name="adj3" fmla="val 16667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28834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4CF642-7616-48C9-B3EE-948CFBF92C75}"/>
              </a:ext>
            </a:extLst>
          </p:cNvPr>
          <p:cNvSpPr txBox="1"/>
          <p:nvPr/>
        </p:nvSpPr>
        <p:spPr>
          <a:xfrm>
            <a:off x="125740" y="122548"/>
            <a:ext cx="10031895" cy="9190743"/>
          </a:xfrm>
          <a:prstGeom prst="wedgeRoundRectCallout">
            <a:avLst>
              <a:gd name="adj1" fmla="val -34752"/>
              <a:gd name="adj2" fmla="val 57195"/>
              <a:gd name="adj3" fmla="val 16667"/>
            </a:avLst>
          </a:prstGeom>
          <a:solidFill>
            <a:srgbClr val="BDEEFF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72150" algn="ctr"/>
            <a:r>
              <a:rPr lang="ru-RU" sz="6000" b="1" dirty="0">
                <a:solidFill>
                  <a:srgbClr val="C00000"/>
                </a:solidFill>
              </a:rPr>
              <a:t>Ошибки учат: не бойся ошибаться — анализируй и учись</a:t>
            </a:r>
          </a:p>
          <a:p>
            <a:pPr marL="272150" algn="ctr"/>
            <a:endParaRPr lang="ru-RU" sz="8121" b="1" dirty="0">
              <a:solidFill>
                <a:srgbClr val="FF0000"/>
              </a:solidFill>
            </a:endParaRPr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3200" b="1" dirty="0"/>
          </a:p>
        </p:txBody>
      </p:sp>
      <p:pic>
        <p:nvPicPr>
          <p:cNvPr id="10244" name="Picture 4" descr="Плоский день учителя на испанской иллюстрации">
            <a:hlinkClick r:id="rId2"/>
            <a:extLst>
              <a:ext uri="{FF2B5EF4-FFF2-40B4-BE49-F238E27FC236}">
                <a16:creationId xmlns:a16="http://schemas.microsoft.com/office/drawing/2014/main" id="{771FDE08-2B72-4E5F-8F7D-AC94072BA1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" t="13605" r="4296" b="4528"/>
          <a:stretch>
            <a:fillRect/>
          </a:stretch>
        </p:blipFill>
        <p:spPr bwMode="auto">
          <a:xfrm>
            <a:off x="841358" y="3392557"/>
            <a:ext cx="8892208" cy="5605669"/>
          </a:xfrm>
          <a:prstGeom prst="wedgeRoundRectCallout">
            <a:avLst>
              <a:gd name="adj1" fmla="val -34609"/>
              <a:gd name="adj2" fmla="val 60381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1379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05352-9CB0-9C10-E0D2-95BE73A74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3A54F5-361D-5AD6-B4C6-3D1E86AFE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59" y="194589"/>
            <a:ext cx="9820301" cy="1556719"/>
          </a:xfrm>
          <a:prstGeom prst="foldedCorner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fontAlgn="ctr">
              <a:spcBef>
                <a:spcPts val="0"/>
              </a:spcBef>
            </a:pPr>
            <a:endParaRPr lang="ru-RU" sz="5414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9599715-3797-C0E6-E89C-1C146781A14E}"/>
              </a:ext>
            </a:extLst>
          </p:cNvPr>
          <p:cNvGraphicFramePr>
            <a:graphicFrameLocks noGrp="1"/>
          </p:cNvGraphicFramePr>
          <p:nvPr/>
        </p:nvGraphicFramePr>
        <p:xfrm>
          <a:off x="389180" y="285043"/>
          <a:ext cx="9460938" cy="133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68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5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ВПР</a:t>
                      </a:r>
                      <a:endParaRPr kumimoji="0"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 marL="137510" marR="137510" marT="68755" marB="68755" anchor="ctr"/>
                </a:tc>
                <a:tc>
                  <a:txBody>
                    <a:bodyPr/>
                    <a:lstStyle/>
                    <a:p>
                      <a:r>
                        <a:rPr lang="ru-RU" sz="3600" b="1" dirty="0">
                          <a:cs typeface="Aharoni" pitchFamily="2" charset="-79"/>
                        </a:rPr>
                        <a:t>Всероссийские проверочные работы</a:t>
                      </a:r>
                      <a:endParaRPr lang="ru-RU" sz="3600" dirty="0"/>
                    </a:p>
                  </a:txBody>
                  <a:tcPr marL="137510" marR="137510" marT="68755" marB="68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45087E0-9424-23FE-6660-6CC349A443CD}"/>
              </a:ext>
            </a:extLst>
          </p:cNvPr>
          <p:cNvSpPr txBox="1"/>
          <p:nvPr/>
        </p:nvSpPr>
        <p:spPr>
          <a:xfrm>
            <a:off x="389180" y="1934527"/>
            <a:ext cx="9580303" cy="7934087"/>
          </a:xfrm>
          <a:prstGeom prst="round2DiagRect">
            <a:avLst/>
          </a:prstGeom>
          <a:solidFill>
            <a:srgbClr val="BDEE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Информация для</a:t>
            </a:r>
            <a:r>
              <a:rPr lang="en-US" sz="2800" b="1" dirty="0"/>
              <a:t> </a:t>
            </a:r>
            <a:r>
              <a:rPr lang="ru-RU" sz="2800" b="1" dirty="0"/>
              <a:t>учителя!</a:t>
            </a:r>
          </a:p>
          <a:p>
            <a:r>
              <a:rPr lang="ru-RU" sz="2800" dirty="0"/>
              <a:t>Данная разработка —  обновлённый вариант </a:t>
            </a:r>
          </a:p>
          <a:p>
            <a:r>
              <a:rPr lang="ru-RU" sz="2800" dirty="0"/>
              <a:t>с новшествами «ВПР 2026». </a:t>
            </a:r>
          </a:p>
          <a:p>
            <a:r>
              <a:rPr lang="ru-RU" sz="2800" dirty="0"/>
              <a:t>Основные документы необходимо смотреть на официальных сайтах ВПР. </a:t>
            </a:r>
          </a:p>
          <a:p>
            <a:endParaRPr lang="ru-RU" sz="2800" b="1" dirty="0"/>
          </a:p>
          <a:p>
            <a:r>
              <a:rPr lang="ru-RU" sz="2800" b="1" dirty="0"/>
              <a:t>Идеи оформления представленного материала, облачков и интерактивности.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/>
              <a:t>На стенде разместите необходимую информацию, облачка с мотивационными фразами (приведены ниже).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/>
              <a:t>Рядом можно повесить кармашки с карточками тренировочных заданий (по 1–2 задания для самостоятельной работы).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/>
              <a:t>Добавьте раздел «Вопросы и ответы»: кармашки, куда ученики могут опускать вопросы для учителя.</a:t>
            </a:r>
          </a:p>
        </p:txBody>
      </p:sp>
    </p:spTree>
    <p:extLst>
      <p:ext uri="{BB962C8B-B14F-4D97-AF65-F5344CB8AC3E}">
        <p14:creationId xmlns:p14="http://schemas.microsoft.com/office/powerpoint/2010/main" val="41511387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4CF642-7616-48C9-B3EE-948CFBF92C75}"/>
              </a:ext>
            </a:extLst>
          </p:cNvPr>
          <p:cNvSpPr txBox="1"/>
          <p:nvPr/>
        </p:nvSpPr>
        <p:spPr>
          <a:xfrm>
            <a:off x="154056" y="202060"/>
            <a:ext cx="9978887" cy="9308931"/>
          </a:xfrm>
          <a:prstGeom prst="wedgeRoundRectCallout">
            <a:avLst>
              <a:gd name="adj1" fmla="val -42421"/>
              <a:gd name="adj2" fmla="val 57738"/>
              <a:gd name="adj3" fmla="val 16667"/>
            </a:avLst>
          </a:prstGeom>
          <a:solidFill>
            <a:srgbClr val="BDEEFF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72150" algn="ctr"/>
            <a:r>
              <a:rPr lang="ru-RU" sz="6000" b="1" dirty="0">
                <a:solidFill>
                  <a:srgbClr val="C00000"/>
                </a:solidFill>
              </a:rPr>
              <a:t>Один шаг в день — и прогресс заметен: тренируйся по 10–15 минут</a:t>
            </a:r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</p:txBody>
      </p:sp>
      <p:pic>
        <p:nvPicPr>
          <p:cNvPr id="11266" name="Picture 2" descr="Плоская иллюстрация к празднованию международного дня образования">
            <a:hlinkClick r:id="rId2"/>
            <a:extLst>
              <a:ext uri="{FF2B5EF4-FFF2-40B4-BE49-F238E27FC236}">
                <a16:creationId xmlns:a16="http://schemas.microsoft.com/office/drawing/2014/main" id="{6887F207-9FF4-4B52-93A2-C076E0C0B7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5" b="4267"/>
          <a:stretch/>
        </p:blipFill>
        <p:spPr bwMode="auto">
          <a:xfrm>
            <a:off x="1219200" y="4412974"/>
            <a:ext cx="7938052" cy="4748148"/>
          </a:xfrm>
          <a:prstGeom prst="wedgeRoundRectCallout">
            <a:avLst>
              <a:gd name="adj1" fmla="val -38859"/>
              <a:gd name="adj2" fmla="val 63229"/>
              <a:gd name="adj3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9889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131EF-AF20-20B3-9578-58A6740EC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7C627C2-C019-651D-0336-04DFD132AA6A}"/>
              </a:ext>
            </a:extLst>
          </p:cNvPr>
          <p:cNvSpPr txBox="1"/>
          <p:nvPr/>
        </p:nvSpPr>
        <p:spPr>
          <a:xfrm>
            <a:off x="154056" y="202060"/>
            <a:ext cx="9978887" cy="9319147"/>
          </a:xfrm>
          <a:prstGeom prst="wedgeRoundRectCallout">
            <a:avLst>
              <a:gd name="adj1" fmla="val -36179"/>
              <a:gd name="adj2" fmla="val 56885"/>
              <a:gd name="adj3" fmla="val 16667"/>
            </a:avLst>
          </a:prstGeom>
          <a:solidFill>
            <a:srgbClr val="BDEEFF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</p:txBody>
      </p:sp>
      <p:pic>
        <p:nvPicPr>
          <p:cNvPr id="1026" name="Picture 2" descr="облако слов">
            <a:extLst>
              <a:ext uri="{FF2B5EF4-FFF2-40B4-BE49-F238E27FC236}">
                <a16:creationId xmlns:a16="http://schemas.microsoft.com/office/drawing/2014/main" id="{654EE774-BFDB-3B27-6A00-9B9E86B355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96" y="1192696"/>
            <a:ext cx="9727095" cy="8123582"/>
          </a:xfrm>
          <a:prstGeom prst="wedgeRoundRectCallout">
            <a:avLst>
              <a:gd name="adj1" fmla="val -36092"/>
              <a:gd name="adj2" fmla="val 58891"/>
              <a:gd name="adj3" fmla="val 16667"/>
            </a:avLst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E86941-F8A1-E4D8-6E5E-DB7D5EC96AB7}"/>
              </a:ext>
            </a:extLst>
          </p:cNvPr>
          <p:cNvSpPr txBox="1"/>
          <p:nvPr/>
        </p:nvSpPr>
        <p:spPr>
          <a:xfrm>
            <a:off x="1364975" y="177033"/>
            <a:ext cx="79190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</a:rPr>
              <a:t>Собери три пожелания</a:t>
            </a:r>
          </a:p>
        </p:txBody>
      </p:sp>
    </p:spTree>
    <p:extLst>
      <p:ext uri="{BB962C8B-B14F-4D97-AF65-F5344CB8AC3E}">
        <p14:creationId xmlns:p14="http://schemas.microsoft.com/office/powerpoint/2010/main" val="10342404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F9169-CFCF-9EAD-1968-A9D0095D4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47828B9-34DD-78CE-4EA8-B71A7A70C08D}"/>
              </a:ext>
            </a:extLst>
          </p:cNvPr>
          <p:cNvSpPr txBox="1"/>
          <p:nvPr/>
        </p:nvSpPr>
        <p:spPr>
          <a:xfrm>
            <a:off x="154056" y="202060"/>
            <a:ext cx="9978887" cy="9319147"/>
          </a:xfrm>
          <a:prstGeom prst="wedgeRoundRectCallout">
            <a:avLst>
              <a:gd name="adj1" fmla="val -36179"/>
              <a:gd name="adj2" fmla="val 56885"/>
              <a:gd name="adj3" fmla="val 16667"/>
            </a:avLst>
          </a:prstGeom>
          <a:solidFill>
            <a:srgbClr val="BDEEFF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  <a:p>
            <a:endParaRPr lang="ru-RU" sz="6015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3D88E4-06BF-1946-A76E-C134CAC8FC0A}"/>
              </a:ext>
            </a:extLst>
          </p:cNvPr>
          <p:cNvSpPr txBox="1"/>
          <p:nvPr/>
        </p:nvSpPr>
        <p:spPr>
          <a:xfrm>
            <a:off x="2492677" y="402320"/>
            <a:ext cx="53016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solidFill>
                  <a:srgbClr val="C00000"/>
                </a:solidFill>
              </a:rPr>
              <a:t>Три пожелания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BF9479-3AC7-CE49-E611-FF0EA1925F31}"/>
              </a:ext>
            </a:extLst>
          </p:cNvPr>
          <p:cNvSpPr txBox="1"/>
          <p:nvPr/>
        </p:nvSpPr>
        <p:spPr>
          <a:xfrm>
            <a:off x="649357" y="1618243"/>
            <a:ext cx="9011477" cy="7571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5400" dirty="0"/>
              <a:t>Перед контрольной — глубокий вдох, спокойствие и порядок в мыслях.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5400" dirty="0"/>
              <a:t>Готовься по плану: повтори самое главное и потренируй похожие задачи.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5400" dirty="0"/>
              <a:t>Поддерживай себя: хороший сон и завтрак помогают думать лучше.</a:t>
            </a:r>
          </a:p>
        </p:txBody>
      </p:sp>
    </p:spTree>
    <p:extLst>
      <p:ext uri="{BB962C8B-B14F-4D97-AF65-F5344CB8AC3E}">
        <p14:creationId xmlns:p14="http://schemas.microsoft.com/office/powerpoint/2010/main" val="15488184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CB0DD3FB-906B-4683-AF3C-D29376D9B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635546"/>
              </p:ext>
            </p:extLst>
          </p:nvPr>
        </p:nvGraphicFramePr>
        <p:xfrm>
          <a:off x="-1" y="0"/>
          <a:ext cx="10287000" cy="1613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3500">
                  <a:extLst>
                    <a:ext uri="{9D8B030D-6E8A-4147-A177-3AD203B41FA5}">
                      <a16:colId xmlns:a16="http://schemas.microsoft.com/office/drawing/2014/main" val="1735870846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1237122123"/>
                    </a:ext>
                  </a:extLst>
                </a:gridCol>
              </a:tblGrid>
              <a:tr h="8067262"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chemeClr val="tx1"/>
                          </a:solidFill>
                        </a:rPr>
                        <a:t>В</a:t>
                      </a:r>
                    </a:p>
                  </a:txBody>
                  <a:tcPr marL="108276" marR="108276" marT="54138" marB="54138" anchor="ctr" anchorCtr="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chemeClr val="tx1"/>
                          </a:solidFill>
                        </a:rPr>
                        <a:t>С</a:t>
                      </a:r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674434"/>
                  </a:ext>
                </a:extLst>
              </a:tr>
              <a:tr h="8067262">
                <a:tc>
                  <a:txBody>
                    <a:bodyPr/>
                    <a:lstStyle/>
                    <a:p>
                      <a:pPr algn="ctr"/>
                      <a:endParaRPr lang="ru-RU" sz="5200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2000" dirty="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945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46619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CB0DD3FB-906B-4683-AF3C-D29376D9B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622044"/>
              </p:ext>
            </p:extLst>
          </p:nvPr>
        </p:nvGraphicFramePr>
        <p:xfrm>
          <a:off x="-1" y="0"/>
          <a:ext cx="10287000" cy="1613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3500">
                  <a:extLst>
                    <a:ext uri="{9D8B030D-6E8A-4147-A177-3AD203B41FA5}">
                      <a16:colId xmlns:a16="http://schemas.microsoft.com/office/drawing/2014/main" val="1735870846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1237122123"/>
                    </a:ext>
                  </a:extLst>
                </a:gridCol>
              </a:tblGrid>
              <a:tr h="8067262"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chemeClr val="tx1"/>
                          </a:solidFill>
                        </a:rPr>
                        <a:t>Ё</a:t>
                      </a:r>
                    </a:p>
                  </a:txBody>
                  <a:tcPr marL="108276" marR="108276" marT="54138" marB="54138" anchor="ctr" anchorCtr="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674434"/>
                  </a:ext>
                </a:extLst>
              </a:tr>
              <a:tr h="8067262">
                <a:tc>
                  <a:txBody>
                    <a:bodyPr/>
                    <a:lstStyle/>
                    <a:p>
                      <a:pPr algn="ctr"/>
                      <a:endParaRPr lang="ru-RU" sz="5200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2000" dirty="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945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50813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CB0DD3FB-906B-4683-AF3C-D29376D9B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901787"/>
              </p:ext>
            </p:extLst>
          </p:nvPr>
        </p:nvGraphicFramePr>
        <p:xfrm>
          <a:off x="-1" y="0"/>
          <a:ext cx="10287000" cy="1613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3500">
                  <a:extLst>
                    <a:ext uri="{9D8B030D-6E8A-4147-A177-3AD203B41FA5}">
                      <a16:colId xmlns:a16="http://schemas.microsoft.com/office/drawing/2014/main" val="1735870846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1237122123"/>
                    </a:ext>
                  </a:extLst>
                </a:gridCol>
              </a:tblGrid>
              <a:tr h="8067262"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chemeClr val="tx1"/>
                          </a:solidFill>
                        </a:rPr>
                        <a:t>В</a:t>
                      </a:r>
                    </a:p>
                  </a:txBody>
                  <a:tcPr marL="108276" marR="108276" marT="54138" marB="54138" anchor="ctr" anchorCtr="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chemeClr val="tx1"/>
                          </a:solidFill>
                        </a:rPr>
                        <a:t>П</a:t>
                      </a:r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674434"/>
                  </a:ext>
                </a:extLst>
              </a:tr>
              <a:tr h="8067262">
                <a:tc>
                  <a:txBody>
                    <a:bodyPr/>
                    <a:lstStyle/>
                    <a:p>
                      <a:pPr algn="ctr"/>
                      <a:endParaRPr lang="ru-RU" sz="5200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2000" dirty="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945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36659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CB0DD3FB-906B-4683-AF3C-D29376D9B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955905"/>
              </p:ext>
            </p:extLst>
          </p:nvPr>
        </p:nvGraphicFramePr>
        <p:xfrm>
          <a:off x="-1" y="0"/>
          <a:ext cx="10287000" cy="1613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3500">
                  <a:extLst>
                    <a:ext uri="{9D8B030D-6E8A-4147-A177-3AD203B41FA5}">
                      <a16:colId xmlns:a16="http://schemas.microsoft.com/office/drawing/2014/main" val="1735870846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1237122123"/>
                    </a:ext>
                  </a:extLst>
                </a:gridCol>
              </a:tblGrid>
              <a:tr h="8067262"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chemeClr val="tx1"/>
                          </a:solidFill>
                        </a:rPr>
                        <a:t>Р</a:t>
                      </a:r>
                    </a:p>
                  </a:txBody>
                  <a:tcPr marL="108276" marR="108276" marT="54138" marB="54138" anchor="ctr" anchorCtr="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674434"/>
                  </a:ext>
                </a:extLst>
              </a:tr>
              <a:tr h="8067262">
                <a:tc>
                  <a:txBody>
                    <a:bodyPr/>
                    <a:lstStyle/>
                    <a:p>
                      <a:pPr algn="ctr"/>
                      <a:endParaRPr lang="ru-RU" sz="5200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2000" dirty="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945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7619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CB0DD3FB-906B-4683-AF3C-D29376D9B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708369"/>
              </p:ext>
            </p:extLst>
          </p:nvPr>
        </p:nvGraphicFramePr>
        <p:xfrm>
          <a:off x="-1" y="0"/>
          <a:ext cx="10287000" cy="1613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3500">
                  <a:extLst>
                    <a:ext uri="{9D8B030D-6E8A-4147-A177-3AD203B41FA5}">
                      <a16:colId xmlns:a16="http://schemas.microsoft.com/office/drawing/2014/main" val="1735870846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1237122123"/>
                    </a:ext>
                  </a:extLst>
                </a:gridCol>
              </a:tblGrid>
              <a:tr h="8067262"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rgbClr val="FF0000"/>
                          </a:solidFill>
                        </a:rPr>
                        <a:t>0</a:t>
                      </a:r>
                    </a:p>
                  </a:txBody>
                  <a:tcPr marL="108276" marR="108276" marT="54138" marB="54138" anchor="ctr" anchorCtr="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674434"/>
                  </a:ext>
                </a:extLst>
              </a:tr>
              <a:tr h="8067262">
                <a:tc>
                  <a:txBody>
                    <a:bodyPr/>
                    <a:lstStyle/>
                    <a:p>
                      <a:pPr algn="ctr"/>
                      <a:endParaRPr lang="ru-RU" sz="5200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2000" dirty="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945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36075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CB0DD3FB-906B-4683-AF3C-D29376D9B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279010"/>
              </p:ext>
            </p:extLst>
          </p:nvPr>
        </p:nvGraphicFramePr>
        <p:xfrm>
          <a:off x="-1" y="0"/>
          <a:ext cx="10287000" cy="1613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3500">
                  <a:extLst>
                    <a:ext uri="{9D8B030D-6E8A-4147-A177-3AD203B41FA5}">
                      <a16:colId xmlns:a16="http://schemas.microsoft.com/office/drawing/2014/main" val="1735870846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1237122123"/>
                    </a:ext>
                  </a:extLst>
                </a:gridCol>
              </a:tblGrid>
              <a:tr h="8067262"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rgbClr val="FF0000"/>
                          </a:solidFill>
                        </a:rPr>
                        <a:t>6</a:t>
                      </a:r>
                    </a:p>
                  </a:txBody>
                  <a:tcPr marL="108276" marR="108276" marT="54138" marB="54138" anchor="ctr" anchorCtr="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chemeClr val="tx1"/>
                          </a:solidFill>
                        </a:rPr>
                        <a:t>Г</a:t>
                      </a:r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674434"/>
                  </a:ext>
                </a:extLst>
              </a:tr>
              <a:tr h="8067262">
                <a:tc>
                  <a:txBody>
                    <a:bodyPr/>
                    <a:lstStyle/>
                    <a:p>
                      <a:pPr algn="ctr"/>
                      <a:endParaRPr lang="ru-RU" sz="5200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2000" dirty="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945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03072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CB0DD3FB-906B-4683-AF3C-D29376D9B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8069"/>
              </p:ext>
            </p:extLst>
          </p:nvPr>
        </p:nvGraphicFramePr>
        <p:xfrm>
          <a:off x="-1" y="0"/>
          <a:ext cx="10287000" cy="1613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3500">
                  <a:extLst>
                    <a:ext uri="{9D8B030D-6E8A-4147-A177-3AD203B41FA5}">
                      <a16:colId xmlns:a16="http://schemas.microsoft.com/office/drawing/2014/main" val="1735870846"/>
                    </a:ext>
                  </a:extLst>
                </a:gridCol>
                <a:gridCol w="5143500">
                  <a:extLst>
                    <a:ext uri="{9D8B030D-6E8A-4147-A177-3AD203B41FA5}">
                      <a16:colId xmlns:a16="http://schemas.microsoft.com/office/drawing/2014/main" val="1237122123"/>
                    </a:ext>
                  </a:extLst>
                </a:gridCol>
              </a:tblGrid>
              <a:tr h="8067262"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chemeClr val="tx1"/>
                          </a:solidFill>
                        </a:rPr>
                        <a:t>О</a:t>
                      </a:r>
                    </a:p>
                  </a:txBody>
                  <a:tcPr marL="108276" marR="108276" marT="54138" marB="54138" anchor="ctr" anchorCtr="1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2000" dirty="0">
                          <a:solidFill>
                            <a:schemeClr val="tx1"/>
                          </a:solidFill>
                        </a:rPr>
                        <a:t>Д</a:t>
                      </a:r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674434"/>
                  </a:ext>
                </a:extLst>
              </a:tr>
              <a:tr h="8067262">
                <a:tc>
                  <a:txBody>
                    <a:bodyPr/>
                    <a:lstStyle/>
                    <a:p>
                      <a:pPr algn="ctr"/>
                      <a:endParaRPr lang="ru-RU" sz="5200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2000" dirty="0"/>
                    </a:p>
                  </a:txBody>
                  <a:tcPr marL="137510" marR="137510" marT="68755" marB="68755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4945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83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DDEBD-51E4-424E-8BCC-14CCA049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59" y="194589"/>
            <a:ext cx="9820301" cy="1556719"/>
          </a:xfrm>
          <a:prstGeom prst="foldedCorner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fontAlgn="ctr">
              <a:spcBef>
                <a:spcPts val="0"/>
              </a:spcBef>
            </a:pPr>
            <a:endParaRPr lang="ru-RU" sz="5414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311A132-B94A-421D-AFDC-B169F5AFE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763647"/>
              </p:ext>
            </p:extLst>
          </p:nvPr>
        </p:nvGraphicFramePr>
        <p:xfrm>
          <a:off x="389180" y="285043"/>
          <a:ext cx="9460938" cy="1356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68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5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ВПР</a:t>
                      </a:r>
                      <a:endParaRPr kumimoji="0"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 marL="137510" marR="137510" marT="68755" marB="68755" anchor="ctr"/>
                </a:tc>
                <a:tc>
                  <a:txBody>
                    <a:bodyPr/>
                    <a:lstStyle/>
                    <a:p>
                      <a:pPr marL="0" marR="0" lvl="0" indent="0" algn="ctr" defTabSz="10287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b="1" dirty="0">
                          <a:cs typeface="Aharoni" pitchFamily="2" charset="-79"/>
                        </a:rPr>
                        <a:t>Всероссийские проверочные работы</a:t>
                      </a:r>
                      <a:endParaRPr lang="ru-RU" sz="4000" dirty="0"/>
                    </a:p>
                  </a:txBody>
                  <a:tcPr marL="137510" marR="137510" marT="68755" marB="68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94F8E34-A322-4119-ACDC-A389AFA690F6}"/>
              </a:ext>
            </a:extLst>
          </p:cNvPr>
          <p:cNvSpPr txBox="1"/>
          <p:nvPr/>
        </p:nvSpPr>
        <p:spPr>
          <a:xfrm>
            <a:off x="281610" y="1968517"/>
            <a:ext cx="9723782" cy="3936563"/>
          </a:xfrm>
          <a:prstGeom prst="flowChartDocument">
            <a:avLst/>
          </a:prstGeom>
          <a:solidFill>
            <a:srgbClr val="BDEE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ВПР (всероссийские проверочные работы) </a:t>
            </a:r>
            <a:r>
              <a:rPr lang="ru-RU" sz="4000" dirty="0"/>
              <a:t>— это диагностическая работа, которая проводится в школах для оценки достижений учащихся по учебным предметам. </a:t>
            </a:r>
          </a:p>
        </p:txBody>
      </p:sp>
      <p:pic>
        <p:nvPicPr>
          <p:cNvPr id="6" name="Рисунок 5">
            <a:hlinkClick r:id="rId2"/>
            <a:extLst>
              <a:ext uri="{FF2B5EF4-FFF2-40B4-BE49-F238E27FC236}">
                <a16:creationId xmlns:a16="http://schemas.microsoft.com/office/drawing/2014/main" id="{ADEE0EB7-04CA-27C1-BC41-8EAC06C61A2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572" t="9889" b="7343"/>
          <a:stretch>
            <a:fillRect/>
          </a:stretch>
        </p:blipFill>
        <p:spPr>
          <a:xfrm>
            <a:off x="5314122" y="5905079"/>
            <a:ext cx="4691268" cy="40318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FAAB19-BCFB-D8B6-45A4-39336ACB8A50}"/>
              </a:ext>
            </a:extLst>
          </p:cNvPr>
          <p:cNvSpPr txBox="1"/>
          <p:nvPr/>
        </p:nvSpPr>
        <p:spPr>
          <a:xfrm>
            <a:off x="281608" y="5905080"/>
            <a:ext cx="4861892" cy="4031873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dirty="0"/>
              <a:t>ВПР не является экзаменом!</a:t>
            </a:r>
          </a:p>
          <a:p>
            <a:r>
              <a:rPr lang="ru-RU" sz="3200" b="1" dirty="0"/>
              <a:t>Цель </a:t>
            </a:r>
            <a:r>
              <a:rPr lang="ru-RU" sz="3200" dirty="0"/>
              <a:t>— выяснить, что усвоено хорошо, а над чем ещё нужно поработать. Содержание проверочных работ соответствует ФГОС.</a:t>
            </a:r>
          </a:p>
        </p:txBody>
      </p:sp>
    </p:spTree>
    <p:extLst>
      <p:ext uri="{BB962C8B-B14F-4D97-AF65-F5344CB8AC3E}">
        <p14:creationId xmlns:p14="http://schemas.microsoft.com/office/powerpoint/2010/main" val="3823271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C9487C-B04C-1FA1-EAAA-184C7F31E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98144-06E9-C189-5FF4-E48FF068B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59" y="194589"/>
            <a:ext cx="9820301" cy="1556719"/>
          </a:xfrm>
          <a:prstGeom prst="foldedCorner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fontAlgn="ctr">
              <a:spcBef>
                <a:spcPts val="0"/>
              </a:spcBef>
            </a:pPr>
            <a:endParaRPr lang="ru-RU" sz="5414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EFA28A7-49AC-2D28-5EEC-95F11B65A1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001081"/>
              </p:ext>
            </p:extLst>
          </p:nvPr>
        </p:nvGraphicFramePr>
        <p:xfrm>
          <a:off x="389180" y="285043"/>
          <a:ext cx="9460938" cy="133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68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5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ВПР</a:t>
                      </a:r>
                      <a:endParaRPr kumimoji="0"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 marL="137510" marR="137510" marT="68755" marB="68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/>
                        <a:t>Основные задачи ВПР</a:t>
                      </a:r>
                    </a:p>
                  </a:txBody>
                  <a:tcPr marL="137510" marR="137510" marT="68755" marB="68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8DE3B41-CBBC-C379-05B9-213915A9B371}"/>
              </a:ext>
            </a:extLst>
          </p:cNvPr>
          <p:cNvSpPr txBox="1"/>
          <p:nvPr/>
        </p:nvSpPr>
        <p:spPr>
          <a:xfrm>
            <a:off x="379457" y="1817805"/>
            <a:ext cx="9580303" cy="4395192"/>
          </a:xfrm>
          <a:prstGeom prst="flowChartDocument">
            <a:avLst/>
          </a:prstGeom>
          <a:solidFill>
            <a:srgbClr val="BDEEFF"/>
          </a:solidFill>
        </p:spPr>
        <p:txBody>
          <a:bodyPr wrap="square" rtlCol="0">
            <a:spAutoFit/>
          </a:bodyPr>
          <a:lstStyle/>
          <a:p>
            <a:r>
              <a:rPr lang="ru-RU" sz="3200" dirty="0"/>
              <a:t>    </a:t>
            </a:r>
            <a:r>
              <a:rPr lang="ru-RU" sz="3200" b="1" dirty="0"/>
              <a:t>Основные задачи ВПР: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200" dirty="0"/>
              <a:t>Умение применять изученные навыки </a:t>
            </a:r>
          </a:p>
          <a:p>
            <a:r>
              <a:rPr lang="ru-RU" sz="3200" dirty="0"/>
              <a:t>     и знания в новых ситуациях.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200" dirty="0"/>
              <a:t>Логическое мышление, внимание, способность решать простые практические задачи.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200" dirty="0"/>
              <a:t>Чтение и понимание инструкции, умение выражать краткую мысль. </a:t>
            </a:r>
          </a:p>
        </p:txBody>
      </p:sp>
      <p:pic>
        <p:nvPicPr>
          <p:cNvPr id="4" name="Рисунок 3">
            <a:hlinkClick r:id="rId2"/>
            <a:extLst>
              <a:ext uri="{FF2B5EF4-FFF2-40B4-BE49-F238E27FC236}">
                <a16:creationId xmlns:a16="http://schemas.microsoft.com/office/drawing/2014/main" id="{6649810F-6108-06EE-7A0A-553962ED42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197" t="7635" r="1938" b="4379"/>
          <a:stretch>
            <a:fillRect/>
          </a:stretch>
        </p:blipFill>
        <p:spPr>
          <a:xfrm>
            <a:off x="4893805" y="6279494"/>
            <a:ext cx="4956313" cy="35766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992914-C042-1E61-F795-4045A1886B77}"/>
              </a:ext>
            </a:extLst>
          </p:cNvPr>
          <p:cNvSpPr txBox="1"/>
          <p:nvPr/>
        </p:nvSpPr>
        <p:spPr>
          <a:xfrm>
            <a:off x="436882" y="6279494"/>
            <a:ext cx="4333902" cy="353943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/>
              <a:t>Работа может включать задачи на анализ, сравнение, последовательность действий. На ФИОКО можно посмотреть образцы заданий.</a:t>
            </a:r>
          </a:p>
        </p:txBody>
      </p:sp>
    </p:spTree>
    <p:extLst>
      <p:ext uri="{BB962C8B-B14F-4D97-AF65-F5344CB8AC3E}">
        <p14:creationId xmlns:p14="http://schemas.microsoft.com/office/powerpoint/2010/main" val="884410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DDEBD-51E4-424E-8BCC-14CCA049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59" y="194589"/>
            <a:ext cx="9820301" cy="1556719"/>
          </a:xfrm>
          <a:prstGeom prst="foldedCorner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fontAlgn="ctr">
              <a:spcBef>
                <a:spcPts val="0"/>
              </a:spcBef>
            </a:pPr>
            <a:endParaRPr lang="ru-RU" sz="5414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311A132-B94A-421D-AFDC-B169F5AFE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906878"/>
              </p:ext>
            </p:extLst>
          </p:nvPr>
        </p:nvGraphicFramePr>
        <p:xfrm>
          <a:off x="389180" y="285043"/>
          <a:ext cx="9460938" cy="133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68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5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ВПР</a:t>
                      </a:r>
                      <a:endParaRPr kumimoji="0"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 marL="137510" marR="137510" marT="68755" marB="68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Особенности ВПР</a:t>
                      </a:r>
                      <a:endParaRPr lang="ru-RU" sz="4000" dirty="0"/>
                    </a:p>
                  </a:txBody>
                  <a:tcPr marL="137510" marR="137510" marT="68755" marB="68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94F8E34-A322-4119-ACDC-A389AFA690F6}"/>
              </a:ext>
            </a:extLst>
          </p:cNvPr>
          <p:cNvSpPr txBox="1"/>
          <p:nvPr/>
        </p:nvSpPr>
        <p:spPr>
          <a:xfrm>
            <a:off x="357993" y="1950091"/>
            <a:ext cx="9571014" cy="7729776"/>
          </a:xfrm>
          <a:prstGeom prst="round2DiagRect">
            <a:avLst/>
          </a:prstGeom>
          <a:solidFill>
            <a:srgbClr val="BDEEFF"/>
          </a:solidFill>
        </p:spPr>
        <p:txBody>
          <a:bodyPr wrap="square">
            <a:spAutoFit/>
          </a:bodyPr>
          <a:lstStyle/>
          <a:p>
            <a:r>
              <a:rPr lang="ru-RU" sz="3200" dirty="0"/>
              <a:t>В течение одного учебного года, обучающиеся</a:t>
            </a:r>
          </a:p>
          <a:p>
            <a:r>
              <a:rPr lang="ru-RU" sz="3200" dirty="0"/>
              <a:t>принимают </a:t>
            </a:r>
            <a:r>
              <a:rPr lang="ru-RU" sz="3200" b="1" dirty="0"/>
              <a:t>участие не более, чем в одном мероприятии по оценке качества образования  (МОКО).</a:t>
            </a:r>
          </a:p>
          <a:p>
            <a:r>
              <a:rPr lang="ru-RU" sz="3200" dirty="0"/>
              <a:t>ВПР </a:t>
            </a:r>
            <a:r>
              <a:rPr lang="ru-RU" sz="3200" b="1" dirty="0"/>
              <a:t>НОО пишут по 3 учебным предметам.</a:t>
            </a:r>
          </a:p>
          <a:p>
            <a:r>
              <a:rPr lang="ru-RU" sz="3200" dirty="0"/>
              <a:t>ВПР ООО и </a:t>
            </a:r>
            <a:r>
              <a:rPr lang="ru-RU" sz="3200" b="1" dirty="0"/>
              <a:t>СОО пишут проверочную работу </a:t>
            </a:r>
          </a:p>
          <a:p>
            <a:r>
              <a:rPr lang="ru-RU" sz="3200" b="1" dirty="0"/>
              <a:t>по 4 учебным предметам.</a:t>
            </a:r>
          </a:p>
          <a:p>
            <a:r>
              <a:rPr lang="ru-RU" sz="3200" dirty="0"/>
              <a:t>ОО могут использовать МОКО в качестве</a:t>
            </a:r>
          </a:p>
          <a:p>
            <a:r>
              <a:rPr lang="ru-RU" sz="3200" dirty="0"/>
              <a:t>текущего контроля успеваемости </a:t>
            </a:r>
          </a:p>
          <a:p>
            <a:r>
              <a:rPr lang="ru-RU" sz="3200" dirty="0"/>
              <a:t>и промежуточной аттестации обучающихся. </a:t>
            </a:r>
          </a:p>
          <a:p>
            <a:endParaRPr lang="ru-RU" sz="3200" b="1" dirty="0"/>
          </a:p>
          <a:p>
            <a:r>
              <a:rPr lang="ru-RU" sz="3200" b="1" dirty="0"/>
              <a:t>Материалы ВПР разрабатываются для каждой школы индивидуально</a:t>
            </a:r>
            <a:r>
              <a:rPr lang="ru-RU" sz="3200" dirty="0"/>
              <a:t>, но имеют одинаковую структуру и одинаковый уровень сложности.</a:t>
            </a:r>
          </a:p>
        </p:txBody>
      </p:sp>
    </p:spTree>
    <p:extLst>
      <p:ext uri="{BB962C8B-B14F-4D97-AF65-F5344CB8AC3E}">
        <p14:creationId xmlns:p14="http://schemas.microsoft.com/office/powerpoint/2010/main" val="3569886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DDEBD-51E4-424E-8BCC-14CCA049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59" y="194589"/>
            <a:ext cx="9820301" cy="1556719"/>
          </a:xfrm>
          <a:prstGeom prst="foldedCorner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fontAlgn="ctr">
              <a:spcBef>
                <a:spcPts val="0"/>
              </a:spcBef>
            </a:pPr>
            <a:endParaRPr lang="ru-RU" sz="5414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311A132-B94A-421D-AFDC-B169F5AFE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771121"/>
              </p:ext>
            </p:extLst>
          </p:nvPr>
        </p:nvGraphicFramePr>
        <p:xfrm>
          <a:off x="389180" y="285043"/>
          <a:ext cx="9460938" cy="133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68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5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ВПР</a:t>
                      </a:r>
                      <a:endParaRPr kumimoji="0"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 marL="137510" marR="137510" marT="68755" marB="68755" anchor="ctr"/>
                </a:tc>
                <a:tc>
                  <a:txBody>
                    <a:bodyPr/>
                    <a:lstStyle/>
                    <a:p>
                      <a:r>
                        <a:rPr lang="ru-RU" sz="4000" b="1" dirty="0"/>
                        <a:t>Особенности проведения ВПР</a:t>
                      </a:r>
                      <a:endParaRPr lang="ru-RU" sz="4000" dirty="0"/>
                    </a:p>
                  </a:txBody>
                  <a:tcPr marL="137510" marR="137510" marT="68755" marB="68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94F8E34-A322-4119-ACDC-A389AFA690F6}"/>
              </a:ext>
            </a:extLst>
          </p:cNvPr>
          <p:cNvSpPr txBox="1"/>
          <p:nvPr/>
        </p:nvSpPr>
        <p:spPr>
          <a:xfrm>
            <a:off x="389185" y="1992546"/>
            <a:ext cx="9460940" cy="4395192"/>
          </a:xfrm>
          <a:prstGeom prst="flowChartDocument">
            <a:avLst/>
          </a:prstGeom>
          <a:solidFill>
            <a:srgbClr val="BDEEFF"/>
          </a:solidFill>
        </p:spPr>
        <p:txBody>
          <a:bodyPr wrap="square">
            <a:spAutoFit/>
          </a:bodyPr>
          <a:lstStyle/>
          <a:p>
            <a:pPr marL="401063" indent="-401063"/>
            <a:r>
              <a:rPr lang="ru-RU" sz="3200" b="1" dirty="0">
                <a:solidFill>
                  <a:srgbClr val="FF0000"/>
                </a:solidFill>
              </a:rPr>
              <a:t>Место проведения: </a:t>
            </a:r>
            <a:r>
              <a:rPr lang="ru-RU" sz="3200" dirty="0"/>
              <a:t>Всероссийские проверочные</a:t>
            </a:r>
          </a:p>
          <a:p>
            <a:pPr marL="401063" indent="-401063"/>
            <a:r>
              <a:rPr lang="ru-RU" sz="3200" dirty="0"/>
              <a:t>работы пишут в своих школах!</a:t>
            </a:r>
          </a:p>
          <a:p>
            <a:pPr marL="401063" indent="-401063"/>
            <a:r>
              <a:rPr lang="ru-RU" sz="3200" b="1" dirty="0">
                <a:solidFill>
                  <a:srgbClr val="FF0000"/>
                </a:solidFill>
              </a:rPr>
              <a:t>Начало  проведения: </a:t>
            </a:r>
            <a:r>
              <a:rPr lang="ru-RU" sz="3200" dirty="0"/>
              <a:t>второй-третий урок.</a:t>
            </a:r>
          </a:p>
          <a:p>
            <a:pPr marL="401063" indent="-401063"/>
            <a:r>
              <a:rPr lang="ru-RU" sz="3200" b="1" dirty="0">
                <a:solidFill>
                  <a:srgbClr val="FF0000"/>
                </a:solidFill>
              </a:rPr>
              <a:t>Продолжительность ВПР: </a:t>
            </a:r>
            <a:r>
              <a:rPr lang="ru-RU" sz="3200" dirty="0"/>
              <a:t>один или два урока.</a:t>
            </a:r>
          </a:p>
          <a:p>
            <a:pPr marL="401063" indent="-401063"/>
            <a:r>
              <a:rPr lang="ru-RU" sz="3200" b="1" dirty="0">
                <a:solidFill>
                  <a:srgbClr val="FF0000"/>
                </a:solidFill>
              </a:rPr>
              <a:t>Кто освобождается от ВПР: </a:t>
            </a:r>
            <a:r>
              <a:rPr lang="ru-RU" sz="3200" dirty="0"/>
              <a:t>школьники,</a:t>
            </a:r>
          </a:p>
          <a:p>
            <a:pPr marL="401063" indent="-401063"/>
            <a:r>
              <a:rPr lang="ru-RU" sz="3200" dirty="0"/>
              <a:t>участвующие в национальных сопоставительных</a:t>
            </a:r>
          </a:p>
          <a:p>
            <a:pPr marL="401063" indent="-401063"/>
            <a:r>
              <a:rPr lang="ru-RU" sz="3200" dirty="0"/>
              <a:t>исследованиях качества образования.</a:t>
            </a:r>
          </a:p>
        </p:txBody>
      </p:sp>
      <p:pic>
        <p:nvPicPr>
          <p:cNvPr id="2050" name="Picture 2" descr="Счастливые школьники за пределами здания школы">
            <a:hlinkClick r:id="rId2"/>
            <a:extLst>
              <a:ext uri="{FF2B5EF4-FFF2-40B4-BE49-F238E27FC236}">
                <a16:creationId xmlns:a16="http://schemas.microsoft.com/office/drawing/2014/main" id="{F19A2C62-4F50-4F59-917F-E9991B0E7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9"/>
          <a:stretch>
            <a:fillRect/>
          </a:stretch>
        </p:blipFill>
        <p:spPr bwMode="auto">
          <a:xfrm>
            <a:off x="4996070" y="6414327"/>
            <a:ext cx="4799406" cy="3587630"/>
          </a:xfrm>
          <a:prstGeom prst="rect">
            <a:avLst/>
          </a:prstGeom>
          <a:solidFill>
            <a:srgbClr val="BDEEFF"/>
          </a:solid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C55302-C238-A35F-9320-770AE708005A}"/>
              </a:ext>
            </a:extLst>
          </p:cNvPr>
          <p:cNvSpPr txBox="1"/>
          <p:nvPr/>
        </p:nvSpPr>
        <p:spPr>
          <a:xfrm>
            <a:off x="389180" y="6504781"/>
            <a:ext cx="4368350" cy="353943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/>
              <a:t>Всероссийские проверочные работы</a:t>
            </a:r>
          </a:p>
          <a:p>
            <a:r>
              <a:rPr lang="ru-RU" sz="3200" dirty="0"/>
              <a:t>будут включены </a:t>
            </a:r>
          </a:p>
          <a:p>
            <a:r>
              <a:rPr lang="ru-RU" sz="3200" dirty="0"/>
              <a:t>в официальное расписание школы для каждого предмета </a:t>
            </a:r>
          </a:p>
          <a:p>
            <a:r>
              <a:rPr lang="ru-RU" sz="3200" dirty="0"/>
              <a:t>и класса отдельно.</a:t>
            </a:r>
          </a:p>
        </p:txBody>
      </p:sp>
    </p:spTree>
    <p:extLst>
      <p:ext uri="{BB962C8B-B14F-4D97-AF65-F5344CB8AC3E}">
        <p14:creationId xmlns:p14="http://schemas.microsoft.com/office/powerpoint/2010/main" val="3643557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DDEBD-51E4-424E-8BCC-14CCA049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59" y="194589"/>
            <a:ext cx="9820301" cy="1556719"/>
          </a:xfrm>
          <a:prstGeom prst="foldedCorner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fontAlgn="ctr">
              <a:spcBef>
                <a:spcPts val="0"/>
              </a:spcBef>
            </a:pPr>
            <a:endParaRPr lang="ru-RU" sz="5414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311A132-B94A-421D-AFDC-B169F5AFE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873902"/>
              </p:ext>
            </p:extLst>
          </p:nvPr>
        </p:nvGraphicFramePr>
        <p:xfrm>
          <a:off x="389180" y="285043"/>
          <a:ext cx="9460938" cy="1356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68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5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ВПР</a:t>
                      </a:r>
                      <a:endParaRPr kumimoji="0"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 marL="137510" marR="137510" marT="68755" marB="68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Правила поведения при проведении ВПР</a:t>
                      </a:r>
                      <a:endParaRPr lang="ru-RU" sz="4000" dirty="0"/>
                    </a:p>
                  </a:txBody>
                  <a:tcPr marL="137510" marR="137510" marT="68755" marB="68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94F8E34-A322-4119-ACDC-A389AFA690F6}"/>
              </a:ext>
            </a:extLst>
          </p:cNvPr>
          <p:cNvSpPr txBox="1"/>
          <p:nvPr/>
        </p:nvSpPr>
        <p:spPr>
          <a:xfrm>
            <a:off x="389180" y="2002577"/>
            <a:ext cx="9460938" cy="4395192"/>
          </a:xfrm>
          <a:prstGeom prst="flowChartDocument">
            <a:avLst/>
          </a:prstGeom>
          <a:solidFill>
            <a:srgbClr val="BDEEFF"/>
          </a:solidFill>
        </p:spPr>
        <p:txBody>
          <a:bodyPr wrap="square">
            <a:spAutoFit/>
          </a:bodyPr>
          <a:lstStyle/>
          <a:p>
            <a:pPr marL="401063" indent="-401063" algn="ctr"/>
            <a:r>
              <a:rPr lang="ru-RU" sz="3200" b="1" dirty="0">
                <a:solidFill>
                  <a:srgbClr val="FF0000"/>
                </a:solidFill>
              </a:rPr>
              <a:t>Во время проведения ВПР участники:</a:t>
            </a:r>
          </a:p>
          <a:p>
            <a:pPr marL="515653" indent="-515653">
              <a:buFont typeface="Wingdings" panose="05000000000000000000" pitchFamily="2" charset="2"/>
              <a:buChar char="Ø"/>
            </a:pPr>
            <a:r>
              <a:rPr lang="ru-RU" sz="3200" dirty="0"/>
              <a:t>не пользуются дополнительными источниками</a:t>
            </a:r>
          </a:p>
          <a:p>
            <a:r>
              <a:rPr lang="ru-RU" sz="3200" dirty="0"/>
              <a:t>      информации;</a:t>
            </a:r>
          </a:p>
          <a:p>
            <a:pPr marL="515653" indent="-515653">
              <a:buFont typeface="Wingdings" panose="05000000000000000000" pitchFamily="2" charset="2"/>
              <a:buChar char="Ø"/>
            </a:pPr>
            <a:r>
              <a:rPr lang="ru-RU" sz="3200" dirty="0"/>
              <a:t>не общаются друг с другом;</a:t>
            </a:r>
          </a:p>
          <a:p>
            <a:pPr marL="515653" indent="-515653">
              <a:buFont typeface="Wingdings" panose="05000000000000000000" pitchFamily="2" charset="2"/>
              <a:buChar char="Ø"/>
            </a:pPr>
            <a:r>
              <a:rPr lang="ru-RU" sz="3200" dirty="0"/>
              <a:t>свободно не перемещаются по классу;</a:t>
            </a:r>
          </a:p>
          <a:p>
            <a:pPr marL="515653" indent="-515653">
              <a:buFont typeface="Wingdings" panose="05000000000000000000" pitchFamily="2" charset="2"/>
              <a:buChar char="Ø"/>
            </a:pPr>
            <a:r>
              <a:rPr lang="ru-RU" sz="3200" dirty="0"/>
              <a:t>при выходе из аудитории оставляют работу на рабочем столе!</a:t>
            </a:r>
          </a:p>
        </p:txBody>
      </p:sp>
      <p:pic>
        <p:nvPicPr>
          <p:cNvPr id="9" name="Рисунок 8">
            <a:hlinkClick r:id="rId2"/>
            <a:extLst>
              <a:ext uri="{FF2B5EF4-FFF2-40B4-BE49-F238E27FC236}">
                <a16:creationId xmlns:a16="http://schemas.microsoft.com/office/drawing/2014/main" id="{4A4E0970-9465-0EBE-4775-4E59422B36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929" t="15193" r="11043" b="7126"/>
          <a:stretch>
            <a:fillRect/>
          </a:stretch>
        </p:blipFill>
        <p:spPr>
          <a:xfrm>
            <a:off x="5291191" y="6082748"/>
            <a:ext cx="4558927" cy="3973721"/>
          </a:xfrm>
          <a:prstGeom prst="rect">
            <a:avLst/>
          </a:prstGeom>
          <a:solidFill>
            <a:srgbClr val="BDEEFF"/>
          </a:solid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45F4CE-116C-72D5-2C2F-3112F2CB1A62}"/>
              </a:ext>
            </a:extLst>
          </p:cNvPr>
          <p:cNvSpPr txBox="1"/>
          <p:nvPr/>
        </p:nvSpPr>
        <p:spPr>
          <a:xfrm>
            <a:off x="389180" y="6517039"/>
            <a:ext cx="4333902" cy="353943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3200" dirty="0"/>
              <a:t>Если, при проведении проверочных работ участнику стало плохо, необходимо об этом незамедлительно сообщить организатору в аудитории.</a:t>
            </a:r>
          </a:p>
        </p:txBody>
      </p:sp>
    </p:spTree>
    <p:extLst>
      <p:ext uri="{BB962C8B-B14F-4D97-AF65-F5344CB8AC3E}">
        <p14:creationId xmlns:p14="http://schemas.microsoft.com/office/powerpoint/2010/main" val="7448278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DDEBD-51E4-424E-8BCC-14CCA049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59" y="194589"/>
            <a:ext cx="9820301" cy="1556719"/>
          </a:xfrm>
          <a:prstGeom prst="foldedCorner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fontAlgn="ctr">
              <a:spcBef>
                <a:spcPts val="0"/>
              </a:spcBef>
            </a:pPr>
            <a:endParaRPr lang="ru-RU" sz="5414" dirty="0"/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311A132-B94A-421D-AFDC-B169F5AFE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124894"/>
              </p:ext>
            </p:extLst>
          </p:nvPr>
        </p:nvGraphicFramePr>
        <p:xfrm>
          <a:off x="389180" y="285043"/>
          <a:ext cx="9460938" cy="133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68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5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ВПР</a:t>
                      </a:r>
                      <a:endParaRPr kumimoji="0"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 marL="137510" marR="137510" marT="68755" marB="68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/>
                        <a:t>На что влияют результаты ВПР</a:t>
                      </a:r>
                      <a:endParaRPr lang="ru-RU" sz="4000" dirty="0"/>
                    </a:p>
                  </a:txBody>
                  <a:tcPr marL="137510" marR="137510" marT="68755" marB="68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DF6F9BAC-BE2A-9941-EE93-F0E5B4486E72}"/>
              </a:ext>
            </a:extLst>
          </p:cNvPr>
          <p:cNvGrpSpPr/>
          <p:nvPr/>
        </p:nvGrpSpPr>
        <p:grpSpPr>
          <a:xfrm>
            <a:off x="324321" y="2000788"/>
            <a:ext cx="9690576" cy="7616866"/>
            <a:chOff x="333956" y="1224715"/>
            <a:chExt cx="6216069" cy="5064981"/>
          </a:xfrm>
        </p:grpSpPr>
        <p:pic>
          <p:nvPicPr>
            <p:cNvPr id="5122" name="Picture 2" descr="Школьные инфографические элементы с красочными маркерами">
              <a:hlinkClick r:id="rId2"/>
              <a:extLst>
                <a:ext uri="{FF2B5EF4-FFF2-40B4-BE49-F238E27FC236}">
                  <a16:creationId xmlns:a16="http://schemas.microsoft.com/office/drawing/2014/main" id="{A7C4D1BC-B272-4A8F-98F4-C81BB5639AC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74" t="24790" r="3977" b="6934"/>
            <a:stretch/>
          </p:blipFill>
          <p:spPr bwMode="auto">
            <a:xfrm>
              <a:off x="333956" y="1224715"/>
              <a:ext cx="6216069" cy="50649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FBB610D-F788-4471-8EA6-F369AADB3186}"/>
                </a:ext>
              </a:extLst>
            </p:cNvPr>
            <p:cNvSpPr txBox="1"/>
            <p:nvPr/>
          </p:nvSpPr>
          <p:spPr>
            <a:xfrm>
              <a:off x="333956" y="1494847"/>
              <a:ext cx="1812898" cy="63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/>
                <a:t>Оценка ставится в журнал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39DB724-03FC-4C3C-87BE-15C06BB3B5DF}"/>
                </a:ext>
              </a:extLst>
            </p:cNvPr>
            <p:cNvSpPr txBox="1"/>
            <p:nvPr/>
          </p:nvSpPr>
          <p:spPr>
            <a:xfrm>
              <a:off x="3304870" y="1385070"/>
              <a:ext cx="1388816" cy="63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C00000"/>
                  </a:solidFill>
                </a:rPr>
                <a:t>только по желанию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D555F86-0496-4E57-A9D8-39FA18F84881}"/>
                </a:ext>
              </a:extLst>
            </p:cNvPr>
            <p:cNvSpPr txBox="1"/>
            <p:nvPr/>
          </p:nvSpPr>
          <p:spPr>
            <a:xfrm>
              <a:off x="2960304" y="2482134"/>
              <a:ext cx="1812898" cy="63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/>
                <a:t>ученика и родителей!</a:t>
              </a:r>
            </a:p>
          </p:txBody>
        </p:sp>
        <p:sp>
          <p:nvSpPr>
            <p:cNvPr id="13" name="Стрелка: вниз 12">
              <a:extLst>
                <a:ext uri="{FF2B5EF4-FFF2-40B4-BE49-F238E27FC236}">
                  <a16:creationId xmlns:a16="http://schemas.microsoft.com/office/drawing/2014/main" id="{02E8E84E-0F7D-4E73-883C-E309940F8B05}"/>
                </a:ext>
              </a:extLst>
            </p:cNvPr>
            <p:cNvSpPr/>
            <p:nvPr/>
          </p:nvSpPr>
          <p:spPr>
            <a:xfrm>
              <a:off x="3880239" y="2091550"/>
              <a:ext cx="206733" cy="413113"/>
            </a:xfrm>
            <a:prstGeom prst="downArrow">
              <a:avLst/>
            </a:prstGeom>
            <a:solidFill>
              <a:schemeClr val="accent4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3CD4F1A-686C-4845-B392-AA51504D2432}"/>
                </a:ext>
              </a:extLst>
            </p:cNvPr>
            <p:cNvSpPr txBox="1"/>
            <p:nvPr/>
          </p:nvSpPr>
          <p:spPr>
            <a:xfrm>
              <a:off x="4541522" y="3585964"/>
              <a:ext cx="1812898" cy="920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C00000"/>
                  </a:solidFill>
                </a:rPr>
                <a:t>не</a:t>
              </a:r>
              <a:r>
                <a:rPr lang="ru-RU" sz="2800" b="1" dirty="0"/>
                <a:t> </a:t>
              </a:r>
              <a:r>
                <a:rPr lang="ru-RU" sz="2800" b="1" dirty="0">
                  <a:solidFill>
                    <a:srgbClr val="C00000"/>
                  </a:solidFill>
                </a:rPr>
                <a:t>влияют</a:t>
              </a:r>
              <a:r>
                <a:rPr lang="ru-RU" sz="2800" b="1" dirty="0"/>
                <a:t> на годовые отметки!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4885B5F-53A4-40E2-8E2F-4903C998B16E}"/>
                </a:ext>
              </a:extLst>
            </p:cNvPr>
            <p:cNvSpPr txBox="1"/>
            <p:nvPr/>
          </p:nvSpPr>
          <p:spPr>
            <a:xfrm>
              <a:off x="978011" y="4934776"/>
              <a:ext cx="1383527" cy="920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C00000"/>
                  </a:solidFill>
                </a:rPr>
                <a:t>не влияют </a:t>
              </a:r>
              <a:r>
                <a:rPr lang="ru-RU" sz="2800" b="1" dirty="0"/>
                <a:t>на аттестацию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DF26338-0A4D-467F-9F90-6AA02821739F}"/>
                </a:ext>
              </a:extLst>
            </p:cNvPr>
            <p:cNvSpPr txBox="1"/>
            <p:nvPr/>
          </p:nvSpPr>
          <p:spPr>
            <a:xfrm>
              <a:off x="2880788" y="4796278"/>
              <a:ext cx="1812898" cy="1207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C00000"/>
                  </a:solidFill>
                </a:rPr>
                <a:t>не влияют </a:t>
              </a:r>
            </a:p>
            <a:p>
              <a:pPr algn="ctr"/>
              <a:r>
                <a:rPr lang="ru-RU" sz="2800" b="1" dirty="0"/>
                <a:t>на перевод </a:t>
              </a:r>
            </a:p>
            <a:p>
              <a:pPr algn="ctr"/>
              <a:r>
                <a:rPr lang="ru-RU" sz="2800" b="1" dirty="0"/>
                <a:t>в следующий класс!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151C46E-477C-405B-9B4C-F3A393ACCB48}"/>
                </a:ext>
              </a:extLst>
            </p:cNvPr>
            <p:cNvSpPr txBox="1"/>
            <p:nvPr/>
          </p:nvSpPr>
          <p:spPr>
            <a:xfrm>
              <a:off x="2566879" y="3579198"/>
              <a:ext cx="1675063" cy="634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C00000"/>
                  </a:solidFill>
                </a:rPr>
                <a:t>Результаты </a:t>
              </a:r>
            </a:p>
            <a:p>
              <a:pPr algn="ctr"/>
              <a:r>
                <a:rPr lang="ru-RU" sz="2800" b="1" dirty="0">
                  <a:solidFill>
                    <a:srgbClr val="C00000"/>
                  </a:solidFill>
                </a:rPr>
                <a:t>ВПР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33392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DDEBD-51E4-424E-8BCC-14CCA0495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459" y="194589"/>
            <a:ext cx="9820301" cy="1556719"/>
          </a:xfrm>
          <a:prstGeom prst="foldedCorner">
            <a:avLst/>
          </a:prstGeom>
          <a:solidFill>
            <a:srgbClr val="00B0F0"/>
          </a:solidFill>
        </p:spPr>
        <p:txBody>
          <a:bodyPr>
            <a:noAutofit/>
          </a:bodyPr>
          <a:lstStyle/>
          <a:p>
            <a:pPr fontAlgn="ctr">
              <a:spcBef>
                <a:spcPts val="0"/>
              </a:spcBef>
            </a:pPr>
            <a:r>
              <a:rPr lang="ru-RU" sz="5414" dirty="0"/>
              <a:t>: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4311A132-B94A-421D-AFDC-B169F5AFE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535718"/>
              </p:ext>
            </p:extLst>
          </p:nvPr>
        </p:nvGraphicFramePr>
        <p:xfrm>
          <a:off x="389180" y="285043"/>
          <a:ext cx="9460938" cy="1336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5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6892">
                <a:tc>
                  <a:txBody>
                    <a:bodyPr/>
                    <a:lstStyle/>
                    <a:p>
                      <a:pPr algn="ctr"/>
                      <a:r>
                        <a:rPr kumimoji="0" lang="ru-RU" sz="5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Aharoni" pitchFamily="2" charset="-79"/>
                        </a:rPr>
                        <a:t>ВПР</a:t>
                      </a:r>
                      <a:endParaRPr kumimoji="0" lang="ru-RU" sz="3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Aharoni" pitchFamily="2" charset="-79"/>
                      </a:endParaRPr>
                    </a:p>
                  </a:txBody>
                  <a:tcPr marL="137510" marR="137510" marT="68755" marB="68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/>
                        <a:t>ВПР в 2026 году</a:t>
                      </a:r>
                      <a:endParaRPr lang="ru-RU" sz="3600" dirty="0"/>
                    </a:p>
                  </a:txBody>
                  <a:tcPr marL="137510" marR="137510" marT="68755" marB="68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94F8E34-A322-4119-ACDC-A389AFA690F6}"/>
              </a:ext>
            </a:extLst>
          </p:cNvPr>
          <p:cNvSpPr txBox="1"/>
          <p:nvPr/>
        </p:nvSpPr>
        <p:spPr>
          <a:xfrm>
            <a:off x="389179" y="1841765"/>
            <a:ext cx="9547427" cy="4548068"/>
          </a:xfrm>
          <a:prstGeom prst="flowChartDocument">
            <a:avLst/>
          </a:prstGeom>
          <a:solidFill>
            <a:srgbClr val="BDEEFF"/>
          </a:solidFill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ВПР в 2026 году пройдут</a:t>
            </a:r>
            <a:r>
              <a:rPr lang="ru-RU" sz="3200" b="1" dirty="0"/>
              <a:t>: с 20 апреля по 20 мая.</a:t>
            </a:r>
          </a:p>
          <a:p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3200" b="1" dirty="0">
                <a:solidFill>
                  <a:srgbClr val="FF0000"/>
                </a:solidFill>
              </a:rPr>
              <a:t>Кто участвует</a:t>
            </a:r>
            <a:r>
              <a:rPr lang="ru-RU" sz="3200" b="1" dirty="0"/>
              <a:t>: </a:t>
            </a:r>
            <a:r>
              <a:rPr lang="ru-RU" sz="3200" dirty="0"/>
              <a:t>обучающиеся 4 – 8 и 10 классов.</a:t>
            </a:r>
            <a:endParaRPr lang="ru-RU" sz="3200" b="1" dirty="0">
              <a:solidFill>
                <a:srgbClr val="FF0000"/>
              </a:solidFill>
            </a:endParaRPr>
          </a:p>
          <a:p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3200" b="1" dirty="0">
                <a:solidFill>
                  <a:srgbClr val="FF0000"/>
                </a:solidFill>
              </a:rPr>
              <a:t>Форма проведения</a:t>
            </a:r>
            <a:r>
              <a:rPr lang="ru-RU" sz="3200" b="1" dirty="0"/>
              <a:t>: </a:t>
            </a:r>
            <a:r>
              <a:rPr lang="ru-RU" sz="3200" dirty="0"/>
              <a:t>часть предметов в 5-8 классах разрешено писать в компьютерном варианте </a:t>
            </a:r>
          </a:p>
          <a:p>
            <a:r>
              <a:rPr lang="ru-RU" sz="3200" dirty="0"/>
              <a:t>или традиционно — на бумажных носителях </a:t>
            </a:r>
          </a:p>
          <a:p>
            <a:r>
              <a:rPr lang="ru-RU" sz="3200" dirty="0"/>
              <a:t>Школы самостоятельно выбирают формат. </a:t>
            </a:r>
            <a:r>
              <a:rPr lang="ru-RU" sz="3200" b="1" dirty="0">
                <a:solidFill>
                  <a:srgbClr val="FF0000"/>
                </a:solidFill>
              </a:rPr>
              <a:t>                       </a:t>
            </a:r>
          </a:p>
        </p:txBody>
      </p:sp>
      <p:pic>
        <p:nvPicPr>
          <p:cNvPr id="3076" name="Picture 4" descr="Расположение учебных объектов, вид спереди">
            <a:hlinkClick r:id="rId2"/>
            <a:extLst>
              <a:ext uri="{FF2B5EF4-FFF2-40B4-BE49-F238E27FC236}">
                <a16:creationId xmlns:a16="http://schemas.microsoft.com/office/drawing/2014/main" id="{426B1F51-8846-479E-B06C-A74C78562D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86"/>
          <a:stretch/>
        </p:blipFill>
        <p:spPr bwMode="auto">
          <a:xfrm>
            <a:off x="5422768" y="6427305"/>
            <a:ext cx="4475053" cy="3481887"/>
          </a:xfrm>
          <a:prstGeom prst="rect">
            <a:avLst/>
          </a:prstGeom>
          <a:solidFill>
            <a:srgbClr val="BDEEFF"/>
          </a:soli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4C1544-BD65-DB48-DFED-D6BEF5CD764A}"/>
              </a:ext>
            </a:extLst>
          </p:cNvPr>
          <p:cNvSpPr txBox="1"/>
          <p:nvPr/>
        </p:nvSpPr>
        <p:spPr>
          <a:xfrm>
            <a:off x="415288" y="6427305"/>
            <a:ext cx="4754321" cy="3046988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Новое в ВПР 2026 году.</a:t>
            </a:r>
          </a:p>
          <a:p>
            <a:r>
              <a:rPr lang="ru-RU" sz="3200" b="1" dirty="0"/>
              <a:t>Отменили</a:t>
            </a:r>
            <a:r>
              <a:rPr lang="ru-RU" sz="3200" dirty="0"/>
              <a:t> ВПР по обществознанию в 6 и 7 классах.</a:t>
            </a:r>
          </a:p>
          <a:p>
            <a:r>
              <a:rPr lang="ru-RU" sz="3200" b="1" dirty="0"/>
              <a:t>Добавили</a:t>
            </a:r>
            <a:r>
              <a:rPr lang="ru-RU" sz="3200" dirty="0"/>
              <a:t> ВПР по биологии в 10 классе.</a:t>
            </a:r>
          </a:p>
        </p:txBody>
      </p:sp>
    </p:spTree>
    <p:extLst>
      <p:ext uri="{BB962C8B-B14F-4D97-AF65-F5344CB8AC3E}">
        <p14:creationId xmlns:p14="http://schemas.microsoft.com/office/powerpoint/2010/main" val="32280147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823</TotalTime>
  <Words>1001</Words>
  <Application>Microsoft Office PowerPoint</Application>
  <PresentationFormat>Произвольный</PresentationFormat>
  <Paragraphs>232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Aharoni</vt:lpstr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:</vt:lpstr>
      <vt:lpstr>Презентация PowerPoint</vt:lpstr>
      <vt:lpstr>Презентация PowerPoint</vt:lpstr>
      <vt:lpstr>Презентация PowerPoint</vt:lpstr>
      <vt:lpstr>:</vt:lpstr>
      <vt:lpstr>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Всероссийские проверочные работы - 2025</dc:title>
  <dc:creator>Alla</dc:creator>
  <cp:lastModifiedBy>М</cp:lastModifiedBy>
  <cp:revision>63</cp:revision>
  <dcterms:created xsi:type="dcterms:W3CDTF">2024-10-23T20:50:14Z</dcterms:created>
  <dcterms:modified xsi:type="dcterms:W3CDTF">2025-09-29T16:03:33Z</dcterms:modified>
</cp:coreProperties>
</file>